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/>
    <p:restoredTop sz="94634"/>
  </p:normalViewPr>
  <p:slideViewPr>
    <p:cSldViewPr snapToGrid="0">
      <p:cViewPr varScale="1">
        <p:scale>
          <a:sx n="105" d="100"/>
          <a:sy n="105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F28D9C-2981-BBF3-F53D-2B0FDC5924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D87B5DE-ED7B-FE7D-72EC-6A39459656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0F2AB3-3C7D-541D-F08A-3D338FB7A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77B333-7CF5-D611-AF4A-EE76E8B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846409-C014-60AA-15AD-1940D7B6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0069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BAD91D-55EC-4E40-FEE4-405DA542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3265236-2D8B-37CD-9058-6E8A79BCE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CF7EBE-4AD8-04F3-0696-E64A98567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B0DD16-D48A-4FDB-BE76-1A5FF6B09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2DEC69-DAB0-5524-19C3-F77563B2F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63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8BBE9D9-99ED-AE88-D8EA-D27379A36D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00A9C1B-6BEE-EF3E-7ACD-0BC5B346A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A22063-8858-84B8-7D04-798832359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8B7870-E828-BC20-D36F-F35BB8F3A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3005FA-906A-B943-69DA-9D6E4CDC8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517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D9E035-E28E-6CD1-B4B7-708690C30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CAD360-9390-5C44-5EB6-66EFBDBC2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51A81E-D2C3-17A1-C631-76B7A3DE6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CD77C0-639A-1126-E4DD-2484BDF70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4DBA53-4A7D-8439-5622-2889BC072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17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81F1D5-A770-A100-06FF-05C9B4F94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4FC9FE-10E2-CB6B-113C-133F614D1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D528FF-D81D-3E03-E9BC-08D47DED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DA1FF2-3558-4FFC-B79E-7AE78FC71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ED2A64-252C-63E9-99CE-EE7C6BCFD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71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920387-F32E-BE71-0787-0CC86FF80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4CAE35-0A70-8FEF-119E-B7A8A5CB0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4BC14C7-1EA4-3711-75C0-E6EEC8E58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CDFD3B-9496-6B1B-A029-1B6237898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781996-5F3D-2C78-13FB-9CDD14004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759B91-5C04-B9F7-5A1C-00C9E79E3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8914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5B57DE-696E-DD4A-C9BC-98CA83A3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B805AB-47F8-37B0-C278-6342175F3B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AB68EC-87CF-0996-6BA7-9B8BC3946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C6D6474-BA4D-F93C-6461-3BDE730FC1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EE36173-44B6-6D25-9173-6498FB311E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51F9D89-A207-DD28-AA53-F3C12DB0D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DFCA292-D853-68AC-85E4-D2B67ED2F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39EA325-AEA2-F2F9-1FEE-B99B3329B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605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FAF87C-347C-3F37-C409-6CFA87D14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CEFC71F-B113-7486-27D3-2251516A3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779DA88-1498-D809-2313-DE80230CF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91FCB90-E49F-7489-7274-294255CCB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82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6E15FB3-52E5-593D-06D9-C0F2D66E9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CFE28CB-8881-D069-69F2-AC248CEBE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FD86229-DA2B-16A1-D5E5-CA63344D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56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AC9DB4-C752-A4CD-E1B3-726C5BB0D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744D0E-AEED-6CE4-5275-1DC09CA2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D3E3AD-9379-5991-4A93-2C0EFA514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72EA80-41E9-A5C2-96C0-2F036DD85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FC6371-3B8F-5DAD-04C8-EE24E12FB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E2D2C2-548D-3A16-BC3B-CF117E0EB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8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10DB74-7472-BAA2-9EFC-759073768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8044B6E-BF33-3D8F-0760-B0C10407C4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37B199-27EE-81EF-24AA-79BE7EC64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E7DC02-F5CF-1002-1A08-2EAE7F491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D800A5-8FEF-6C57-0DEF-FE1FEBD0D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46762A-36D1-C871-74FA-7B6A414E7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802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0D87E94-DBF5-A445-6ED1-69DD6D6F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0EC8D0-6D73-1827-C049-C1B9C88BD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9E36B1-5BFA-895D-A138-C78C6FB283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3AB890-731D-9E46-BD96-B7E14E617223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D42A56-C338-8F28-8A81-07C2CC683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3B0237-FF97-A6D8-9BAF-8C1E6B586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C12CE3-50B2-F245-B2A0-DA4C890FA5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66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3176E2-ABF7-D58C-4137-602E66EE1E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>
                <a:latin typeface="Calibri" panose="020F0502020204030204" pitchFamily="34" charset="0"/>
                <a:cs typeface="Calibri" panose="020F0502020204030204" pitchFamily="34" charset="0"/>
              </a:rPr>
              <a:t>Rhumatisme </a:t>
            </a:r>
            <a:r>
              <a:rPr lang="fr-FR" b="1" dirty="0">
                <a:latin typeface="Calibri" panose="020F0502020204030204" pitchFamily="34" charset="0"/>
                <a:cs typeface="Calibri" panose="020F0502020204030204" pitchFamily="34" charset="0"/>
              </a:rPr>
              <a:t>débutant du sujet âgé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02F035-6B87-0E64-9C02-7588E80096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Dr Lucas BIBAUT</a:t>
            </a: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Service de rhumatologie</a:t>
            </a: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Groupe Hospitalier du Havre</a:t>
            </a:r>
          </a:p>
        </p:txBody>
      </p:sp>
    </p:spTree>
    <p:extLst>
      <p:ext uri="{BB962C8B-B14F-4D97-AF65-F5344CB8AC3E}">
        <p14:creationId xmlns:p14="http://schemas.microsoft.com/office/powerpoint/2010/main" val="415920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53CF88-5CE8-1027-94A0-DBB7914E2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Calibri" panose="020F0502020204030204" pitchFamily="34" charset="0"/>
                <a:cs typeface="Calibri" panose="020F0502020204030204" pitchFamily="34" charset="0"/>
              </a:rPr>
              <a:t>Généralités	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D55B63-00FC-6AD1-499C-B53538047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24275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 = rhumatisme inflammatoire chronique le plus fréquent chez l’adulte avec une prévalence autour de 0,5 à 1 % en France.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Pic d’incidence entre 40 et 60 ans.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Prévalence de 2% chez les plus de 60 ans.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 ayant débuté avant 60 ans chez un sujet vieillissant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0" i="0" dirty="0">
                <a:solidFill>
                  <a:srgbClr val="1F1F1F"/>
                </a:solidFill>
                <a:effectLst/>
                <a:latin typeface="Google Sans"/>
              </a:rPr>
              <a:t> </a:t>
            </a:r>
            <a:r>
              <a:rPr lang="fr-FR" sz="2400" b="0" i="0" dirty="0">
                <a:solidFill>
                  <a:srgbClr val="040C2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≠</a:t>
            </a:r>
            <a:r>
              <a:rPr lang="fr-FR" sz="2400" b="0" i="0" dirty="0">
                <a:solidFill>
                  <a:srgbClr val="040C2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 à début tardif (la présentation clinique, le pronostic et les diagnostics différentiels sont différents.)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 à début tardif = survient après 60 ou 65.</a:t>
            </a:r>
            <a:endParaRPr lang="fr-F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39F2F99-707A-F640-5317-E9199ADF61B6}"/>
              </a:ext>
            </a:extLst>
          </p:cNvPr>
          <p:cNvSpPr txBox="1"/>
          <p:nvPr/>
        </p:nvSpPr>
        <p:spPr>
          <a:xfrm>
            <a:off x="838200" y="5988734"/>
            <a:ext cx="10016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i="1" dirty="0">
                <a:latin typeface="Calibri" panose="020F0502020204030204" pitchFamily="34" charset="0"/>
                <a:cs typeface="Calibri" panose="020F0502020204030204" pitchFamily="34" charset="0"/>
              </a:rPr>
              <a:t>Adeline </a:t>
            </a:r>
            <a:r>
              <a:rPr lang="fr-FR" i="1" dirty="0" err="1">
                <a:latin typeface="Calibri" panose="020F0502020204030204" pitchFamily="34" charset="0"/>
                <a:cs typeface="Calibri" panose="020F0502020204030204" pitchFamily="34" charset="0"/>
              </a:rPr>
              <a:t>Ruyssen-Witrand</a:t>
            </a:r>
            <a:r>
              <a:rPr lang="fr-FR" i="1" dirty="0">
                <a:latin typeface="Calibri" panose="020F0502020204030204" pitchFamily="34" charset="0"/>
                <a:cs typeface="Calibri" panose="020F0502020204030204" pitchFamily="34" charset="0"/>
              </a:rPr>
              <a:t>, La polyarthrite rhumatoïde du sujet âgé, Revue du Rhumatisme Monographies, Volume 86, Issue 3, 2019, Pages 183-189, ISSN 1878-6227,</a:t>
            </a:r>
          </a:p>
        </p:txBody>
      </p:sp>
    </p:spTree>
    <p:extLst>
      <p:ext uri="{BB962C8B-B14F-4D97-AF65-F5344CB8AC3E}">
        <p14:creationId xmlns:p14="http://schemas.microsoft.com/office/powerpoint/2010/main" val="2457688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0C3B79-750D-84AF-77C0-FFBE51E16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Calibri" panose="020F0502020204030204" pitchFamily="34" charset="0"/>
                <a:cs typeface="Calibri" panose="020F0502020204030204" pitchFamily="34" charset="0"/>
              </a:rPr>
              <a:t>Particularités cliniques de la PR du sujet âgé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691E79-235D-B853-A29E-AB09A4CB8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63109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fr-FR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Touche </a:t>
            </a: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autant les petites que les grosses articulations.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Touche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souvent </a:t>
            </a: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les ceintures scapulaires et pelviennes (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comme la </a:t>
            </a: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PPR).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ormes souvent très aiguës avec signes généraux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fièvre, amaigrissement, fatigue)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 du sujet âgé = trois formes cliniques : 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Forme « polymyalgie rhumatoïde » </a:t>
            </a:r>
            <a:r>
              <a:rPr lang="fr-FR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25 % des cas, ressemble à une PPR, FR négatifs, souvent très aiguë initialement, évolution bénigne sans érosions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Forme œdémateuse </a:t>
            </a:r>
            <a:r>
              <a:rPr lang="fr-FR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10 % des cas, avec une évolution et progression proche du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RS3PE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b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fr-FR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 érosive </a:t>
            </a:r>
            <a:r>
              <a:rPr lang="fr-FR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 70 % des cas, début typiquement brutal, associée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à </a:t>
            </a:r>
            <a:r>
              <a:rPr lang="fr-FR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 signes généraux.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fr-FR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oins bon pronostic que chez les sujets jeunes (handicap fonctionnel plus important, progression structurale plus rapide et des synovites actives en Doppler plus nombreuses)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113F21E-E1F6-A182-0E1B-C9FCA208E4D8}"/>
              </a:ext>
            </a:extLst>
          </p:cNvPr>
          <p:cNvSpPr txBox="1"/>
          <p:nvPr/>
        </p:nvSpPr>
        <p:spPr>
          <a:xfrm>
            <a:off x="838200" y="5988734"/>
            <a:ext cx="10016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i="1" dirty="0">
                <a:latin typeface="Calibri" panose="020F0502020204030204" pitchFamily="34" charset="0"/>
                <a:cs typeface="Calibri" panose="020F0502020204030204" pitchFamily="34" charset="0"/>
              </a:rPr>
              <a:t>Adeline </a:t>
            </a:r>
            <a:r>
              <a:rPr lang="fr-FR" i="1" dirty="0" err="1">
                <a:latin typeface="Calibri" panose="020F0502020204030204" pitchFamily="34" charset="0"/>
                <a:cs typeface="Calibri" panose="020F0502020204030204" pitchFamily="34" charset="0"/>
              </a:rPr>
              <a:t>Ruyssen-Witrand</a:t>
            </a:r>
            <a:r>
              <a:rPr lang="fr-FR" i="1" dirty="0">
                <a:latin typeface="Calibri" panose="020F0502020204030204" pitchFamily="34" charset="0"/>
                <a:cs typeface="Calibri" panose="020F0502020204030204" pitchFamily="34" charset="0"/>
              </a:rPr>
              <a:t>, La polyarthrite rhumatoïde du sujet âgé, Revue du Rhumatisme Monographies, Volume 86, Issue 3, 2019, Pages 183-189, ISSN 1878-6227,</a:t>
            </a:r>
          </a:p>
        </p:txBody>
      </p:sp>
    </p:spTree>
    <p:extLst>
      <p:ext uri="{BB962C8B-B14F-4D97-AF65-F5344CB8AC3E}">
        <p14:creationId xmlns:p14="http://schemas.microsoft.com/office/powerpoint/2010/main" val="716218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DA95D-F89C-36F0-33AC-B8CB052CB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Calibri" panose="020F0502020204030204" pitchFamily="34" charset="0"/>
                <a:cs typeface="Calibri" panose="020F0502020204030204" pitchFamily="34" charset="0"/>
              </a:rPr>
              <a:t>Diagnostics différentiels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9B81BA-F959-9FDC-48D5-FD76695BD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10157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rincipaux diagnostics différentiels de la PR à début tardif </a:t>
            </a: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PPR et RS3PE</a:t>
            </a: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Arthropathies microcristallines</a:t>
            </a:r>
            <a:endParaRPr 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Spondyloarthrites</a:t>
            </a:r>
            <a:endParaRPr lang="fr-FR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olyarthrose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onnectivites et vascularites</a:t>
            </a:r>
            <a:endParaRPr 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Syndromes paranéoplasiques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fr-FR" sz="18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stéoarthropathie</a:t>
            </a: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hypertrophique pneumique (ou syndrome de Pierre-Marie et Foix)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arcoïdose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Arthrites</a:t>
            </a: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infectieuses (VHB, VHC, VIH, parvovirus B19 et autres)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fr-FR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ndocardite infectieuse</a:t>
            </a: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CF1CE16-5266-FC11-541A-22902DAC26A2}"/>
              </a:ext>
            </a:extLst>
          </p:cNvPr>
          <p:cNvSpPr txBox="1"/>
          <p:nvPr/>
        </p:nvSpPr>
        <p:spPr>
          <a:xfrm>
            <a:off x="838200" y="5988734"/>
            <a:ext cx="10016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i="1" dirty="0">
                <a:latin typeface="Calibri" panose="020F0502020204030204" pitchFamily="34" charset="0"/>
                <a:cs typeface="Calibri" panose="020F0502020204030204" pitchFamily="34" charset="0"/>
              </a:rPr>
              <a:t>Adeline </a:t>
            </a:r>
            <a:r>
              <a:rPr lang="fr-FR" i="1" dirty="0" err="1">
                <a:latin typeface="Calibri" panose="020F0502020204030204" pitchFamily="34" charset="0"/>
                <a:cs typeface="Calibri" panose="020F0502020204030204" pitchFamily="34" charset="0"/>
              </a:rPr>
              <a:t>Ruyssen-Witrand</a:t>
            </a:r>
            <a:r>
              <a:rPr lang="fr-FR" i="1" dirty="0">
                <a:latin typeface="Calibri" panose="020F0502020204030204" pitchFamily="34" charset="0"/>
                <a:cs typeface="Calibri" panose="020F0502020204030204" pitchFamily="34" charset="0"/>
              </a:rPr>
              <a:t>, La polyarthrite rhumatoïde du sujet âgé, Revue du Rhumatisme Monographies, Volume 86, Issue 3, 2019, Pages 183-189, ISSN 1878-6227,</a:t>
            </a:r>
          </a:p>
        </p:txBody>
      </p:sp>
    </p:spTree>
    <p:extLst>
      <p:ext uri="{BB962C8B-B14F-4D97-AF65-F5344CB8AC3E}">
        <p14:creationId xmlns:p14="http://schemas.microsoft.com/office/powerpoint/2010/main" val="1877121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35A76A-4296-5645-C582-7FEDC5D72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23213" cy="1325563"/>
          </a:xfrm>
        </p:spPr>
        <p:txBody>
          <a:bodyPr/>
          <a:lstStyle/>
          <a:p>
            <a:r>
              <a:rPr lang="fr-FR" b="1" dirty="0">
                <a:latin typeface="Calibri" panose="020F0502020204030204" pitchFamily="34" charset="0"/>
                <a:cs typeface="Calibri" panose="020F0502020204030204" pitchFamily="34" charset="0"/>
              </a:rPr>
              <a:t>PPR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BD75361-7172-2634-D062-BF7F31AD1F2F}"/>
              </a:ext>
            </a:extLst>
          </p:cNvPr>
          <p:cNvSpPr txBox="1"/>
          <p:nvPr/>
        </p:nvSpPr>
        <p:spPr>
          <a:xfrm>
            <a:off x="838200" y="6308209"/>
            <a:ext cx="3563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latin typeface="Calibri" panose="020F0502020204030204" pitchFamily="34" charset="0"/>
                <a:cs typeface="Calibri" panose="020F0502020204030204" pitchFamily="34" charset="0"/>
              </a:rPr>
              <a:t>Critères ACR/EULAR 2012 de la PPR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26866D8-61AF-F6A7-53F2-AEE64C221109}"/>
              </a:ext>
            </a:extLst>
          </p:cNvPr>
          <p:cNvSpPr txBox="1"/>
          <p:nvPr/>
        </p:nvSpPr>
        <p:spPr>
          <a:xfrm>
            <a:off x="5961413" y="2026208"/>
            <a:ext cx="623058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Courier New" panose="02070309020205020404" pitchFamily="49" charset="0"/>
              <a:buChar char="o"/>
            </a:pPr>
            <a:r>
              <a:rPr lang="fr-FR" sz="16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Prédominance masculine (2/3), &gt; 65 ans. </a:t>
            </a:r>
          </a:p>
          <a:p>
            <a:pPr marL="285750" indent="-285750" algn="l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rgbClr val="1F1F1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fr-FR" sz="16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ébut souvent brutal.</a:t>
            </a:r>
            <a:endParaRPr lang="fr-FR" sz="1600" dirty="0">
              <a:solidFill>
                <a:srgbClr val="1F1F1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rgbClr val="1F1F1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fr-FR" sz="16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’œdème = premier symptôme (parfois jusqu’à plusieurs semaines avant la polyarthrite bilatérale et symétrique des MCP, IPP et poignets).</a:t>
            </a:r>
          </a:p>
          <a:p>
            <a:pPr marL="285750" indent="-285750" algn="l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rgbClr val="1F1F1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fr-FR" sz="16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énosynovites des fléchisseurs des doigts ou des extenseurs fréquemment associées. </a:t>
            </a:r>
            <a:endParaRPr lang="fr-FR" sz="1600" dirty="0">
              <a:solidFill>
                <a:srgbClr val="1F1F1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buFont typeface="Courier New" panose="02070309020205020404" pitchFamily="49" charset="0"/>
              <a:buChar char="o"/>
            </a:pPr>
            <a:r>
              <a:rPr lang="fr-FR" sz="16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L’atteinte des pieds et des chevilles  : moins constante. L’atteinte des épaules, des coudes ou des genoux : plus rare.</a:t>
            </a:r>
          </a:p>
          <a:p>
            <a:pPr marL="285750" indent="-285750" algn="l">
              <a:buFont typeface="Courier New" panose="02070309020205020404" pitchFamily="49" charset="0"/>
              <a:buChar char="o"/>
            </a:pPr>
            <a:r>
              <a:rPr lang="fr-FR" sz="16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Les œdèmes  : ils sont distaux, bilatéraux, blancs, mous et prennent le godet. Ils peuvent parfois être volumineux réalisant un aspect « en gants de boxe ».</a:t>
            </a:r>
          </a:p>
          <a:p>
            <a:pPr marL="285750" indent="-285750" algn="l">
              <a:buFont typeface="Courier New" panose="02070309020205020404" pitchFamily="49" charset="0"/>
              <a:buChar char="o"/>
            </a:pPr>
            <a:r>
              <a:rPr lang="fr-FR" sz="16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Ils sont constants aux membres supérieurs et associés aux membres inférieurs dans 2/3 des cas environ.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0D814C9-CA31-0E79-356D-EFAA38F81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1328" y="130693"/>
            <a:ext cx="2525072" cy="189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619DA839-06C7-C7CA-A936-7C03CAD31BF2}"/>
              </a:ext>
            </a:extLst>
          </p:cNvPr>
          <p:cNvSpPr txBox="1"/>
          <p:nvPr/>
        </p:nvSpPr>
        <p:spPr>
          <a:xfrm>
            <a:off x="6165224" y="5901158"/>
            <a:ext cx="58229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i="1" dirty="0">
                <a:latin typeface="Calibri" panose="020F0502020204030204" pitchFamily="34" charset="0"/>
                <a:cs typeface="Calibri" panose="020F0502020204030204" pitchFamily="34" charset="0"/>
              </a:rPr>
              <a:t>Daniel Wendling et al. Le RS3PE syndrome ou polyarthrite aiguë œdémateuse bénigne du sujet âgé, Revue du Rhumatisme Monographies, Volume 86, Issue 3, 2019, Pages 195-198, ISSN 1878-6227,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5A074D79-5DDB-0A63-E719-EBB81CDF3FDC}"/>
              </a:ext>
            </a:extLst>
          </p:cNvPr>
          <p:cNvSpPr txBox="1">
            <a:spLocks/>
          </p:cNvSpPr>
          <p:nvPr/>
        </p:nvSpPr>
        <p:spPr>
          <a:xfrm>
            <a:off x="6017841" y="365125"/>
            <a:ext cx="29202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latin typeface="Calibri" panose="020F0502020204030204" pitchFamily="34" charset="0"/>
                <a:cs typeface="Calibri" panose="020F0502020204030204" pitchFamily="34" charset="0"/>
              </a:rPr>
              <a:t>RS3PE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DB3BC11-2B08-13A3-620F-053C3654C19A}"/>
              </a:ext>
            </a:extLst>
          </p:cNvPr>
          <p:cNvSpPr txBox="1"/>
          <p:nvPr/>
        </p:nvSpPr>
        <p:spPr>
          <a:xfrm>
            <a:off x="6816436" y="7006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831E7194-9B81-EE19-65D6-7E6A743BC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292139"/>
              </p:ext>
            </p:extLst>
          </p:nvPr>
        </p:nvGraphicFramePr>
        <p:xfrm>
          <a:off x="227257" y="2319995"/>
          <a:ext cx="5496739" cy="403108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852653">
                  <a:extLst>
                    <a:ext uri="{9D8B030D-6E8A-4147-A177-3AD203B41FA5}">
                      <a16:colId xmlns:a16="http://schemas.microsoft.com/office/drawing/2014/main" val="2137361953"/>
                    </a:ext>
                  </a:extLst>
                </a:gridCol>
                <a:gridCol w="1348210">
                  <a:extLst>
                    <a:ext uri="{9D8B030D-6E8A-4147-A177-3AD203B41FA5}">
                      <a16:colId xmlns:a16="http://schemas.microsoft.com/office/drawing/2014/main" val="4252783056"/>
                    </a:ext>
                  </a:extLst>
                </a:gridCol>
                <a:gridCol w="1295876">
                  <a:extLst>
                    <a:ext uri="{9D8B030D-6E8A-4147-A177-3AD203B41FA5}">
                      <a16:colId xmlns:a16="http://schemas.microsoft.com/office/drawing/2014/main" val="1045157648"/>
                    </a:ext>
                  </a:extLst>
                </a:gridCol>
              </a:tblGrid>
              <a:tr h="464006">
                <a:tc>
                  <a:txBody>
                    <a:bodyPr/>
                    <a:lstStyle/>
                    <a:p>
                      <a:endParaRPr lang="fr-FR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Point sans échographie (0-6)</a:t>
                      </a:r>
                      <a:endParaRPr lang="fr-FR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Points avec échographie </a:t>
                      </a:r>
                    </a:p>
                    <a:p>
                      <a:pPr algn="ctr"/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(0-8)</a:t>
                      </a:r>
                      <a:endParaRPr lang="fr-FR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53186"/>
                  </a:ext>
                </a:extLst>
              </a:tr>
              <a:tr h="333114">
                <a:tc>
                  <a:txBody>
                    <a:bodyPr/>
                    <a:lstStyle/>
                    <a:p>
                      <a:pPr algn="l" fontAlgn="auto"/>
                      <a:r>
                        <a:rPr lang="fr-FR" sz="12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Raideur matinale &gt;45 min</a:t>
                      </a:r>
                    </a:p>
                  </a:txBody>
                  <a:tcPr marL="28575" marR="28575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423795"/>
                  </a:ext>
                </a:extLst>
              </a:tr>
              <a:tr h="333114">
                <a:tc>
                  <a:txBody>
                    <a:bodyPr/>
                    <a:lstStyle/>
                    <a:p>
                      <a:pPr algn="l" fontAlgn="auto"/>
                      <a:r>
                        <a:rPr lang="fr-FR" sz="12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Douleur ou limitation de la hanche</a:t>
                      </a:r>
                    </a:p>
                  </a:txBody>
                  <a:tcPr marL="28575" marR="28575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438589"/>
                  </a:ext>
                </a:extLst>
              </a:tr>
              <a:tr h="333114">
                <a:tc>
                  <a:txBody>
                    <a:bodyPr/>
                    <a:lstStyle/>
                    <a:p>
                      <a:pPr algn="l" fontAlgn="auto"/>
                      <a:r>
                        <a:rPr lang="fr-FR" sz="12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Absence de FR ou ACPA</a:t>
                      </a:r>
                    </a:p>
                  </a:txBody>
                  <a:tcPr marL="28575" marR="28575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263381"/>
                  </a:ext>
                </a:extLst>
              </a:tr>
              <a:tr h="333114">
                <a:tc>
                  <a:txBody>
                    <a:bodyPr/>
                    <a:lstStyle/>
                    <a:p>
                      <a:pPr algn="l" fontAlgn="auto"/>
                      <a:r>
                        <a:rPr lang="fr-FR" sz="12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Absence d'atteinte périphérique</a:t>
                      </a:r>
                    </a:p>
                  </a:txBody>
                  <a:tcPr marL="28575" marR="28575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477249"/>
                  </a:ext>
                </a:extLst>
              </a:tr>
              <a:tr h="1235592">
                <a:tc>
                  <a:txBody>
                    <a:bodyPr/>
                    <a:lstStyle/>
                    <a:p>
                      <a:r>
                        <a:rPr lang="fr-FR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Au moins une épaule avec une bursite sous acromio-deltoïdienne</a:t>
                      </a:r>
                      <a:r>
                        <a:rPr lang="fr-FR" sz="1200" b="1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fr-FR" sz="1200" b="1" i="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ténosynovite </a:t>
                      </a:r>
                      <a:r>
                        <a:rPr lang="fr-FR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 la longue portion du biceps, synovite </a:t>
                      </a:r>
                      <a:r>
                        <a:rPr lang="fr-FR" sz="12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gléno</a:t>
                      </a:r>
                      <a:r>
                        <a:rPr lang="fr-FR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-humérale et au moins une hanche avec  synovite et/ou bursite trochantérienne</a:t>
                      </a:r>
                      <a:endParaRPr lang="fr-FR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348605"/>
                  </a:ext>
                </a:extLst>
              </a:tr>
              <a:tr h="821758">
                <a:tc>
                  <a:txBody>
                    <a:bodyPr/>
                    <a:lstStyle/>
                    <a:p>
                      <a:r>
                        <a:rPr lang="fr-FR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Les 2 épaules avec bursite sous acromio-deltoïdienne, ténosynovite de la longue portion du biceps, synovite </a:t>
                      </a:r>
                      <a:r>
                        <a:rPr lang="fr-FR" sz="12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gléno</a:t>
                      </a:r>
                      <a:r>
                        <a:rPr lang="fr-FR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-humérale</a:t>
                      </a:r>
                      <a:endParaRPr lang="fr-FR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244634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80B7AD23-D948-C45C-D379-C23435720B67}"/>
              </a:ext>
            </a:extLst>
          </p:cNvPr>
          <p:cNvSpPr txBox="1"/>
          <p:nvPr/>
        </p:nvSpPr>
        <p:spPr>
          <a:xfrm>
            <a:off x="91412" y="1343506"/>
            <a:ext cx="54967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 fontAlgn="base">
              <a:buFont typeface="Courier New" panose="02070309020205020404" pitchFamily="49" charset="0"/>
              <a:buChar char="o"/>
            </a:pPr>
            <a:r>
              <a:rPr lang="fr-FR" sz="1400" b="1" i="0" dirty="0">
                <a:solidFill>
                  <a:srgbClr val="44444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Critères obligatoires : âge ≥50 ans, douleur bilatérale des épaules et VS et/ou CRP anormales</a:t>
            </a:r>
            <a:endParaRPr lang="fr-FR" sz="1400" b="0" i="0" dirty="0">
              <a:solidFill>
                <a:srgbClr val="44444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 fontAlgn="base">
              <a:buFont typeface="Courier New" panose="02070309020205020404" pitchFamily="49" charset="0"/>
              <a:buChar char="o"/>
            </a:pPr>
            <a:r>
              <a:rPr lang="fr-FR" sz="1400" b="1" i="0" dirty="0">
                <a:solidFill>
                  <a:srgbClr val="44444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ET ≥4 critères (sans échographie) OU ≥5 critères (avec échographie) parmi :</a:t>
            </a:r>
            <a:endParaRPr lang="fr-FR" sz="1400" b="0" i="0" dirty="0">
              <a:solidFill>
                <a:srgbClr val="44444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3604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2422</TotalTime>
  <Words>676</Words>
  <Application>Microsoft Office PowerPoint</Application>
  <PresentationFormat>Grand écran</PresentationFormat>
  <Paragraphs>67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Courier New</vt:lpstr>
      <vt:lpstr>Google Sans</vt:lpstr>
      <vt:lpstr>Thème Office</vt:lpstr>
      <vt:lpstr>Rhumatisme débutant du sujet âgé</vt:lpstr>
      <vt:lpstr>Généralités </vt:lpstr>
      <vt:lpstr>Particularités cliniques de la PR du sujet âgé</vt:lpstr>
      <vt:lpstr>Diagnostics différentiels</vt:lpstr>
      <vt:lpstr>PPR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Rhumatisme débutant du sujet âgé</dc:title>
  <dc:creator>Lucas BIBAUT</dc:creator>
  <cp:lastModifiedBy>BIBAUT Lucas</cp:lastModifiedBy>
  <cp:revision>39</cp:revision>
  <dcterms:created xsi:type="dcterms:W3CDTF">2024-09-27T19:30:15Z</dcterms:created>
  <dcterms:modified xsi:type="dcterms:W3CDTF">2024-10-08T10:07:57Z</dcterms:modified>
</cp:coreProperties>
</file>