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2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B512-24DF-4123-A8BD-3D0CD89266B7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39B8-80B6-4548-9F8E-71785C005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pfizer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39B8-80B6-4548-9F8E-71785C005BE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8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91847" cy="2668136"/>
          </a:xfrm>
        </p:spPr>
        <p:txBody>
          <a:bodyPr/>
          <a:lstStyle/>
          <a:p>
            <a:r>
              <a:rPr lang="fr-FR" sz="6600" dirty="0" smtClean="0"/>
              <a:t>QUEL SUIVI SOUS </a:t>
            </a:r>
            <a:r>
              <a:rPr lang="fr-FR" sz="6600" dirty="0" smtClean="0"/>
              <a:t>Biothérapie</a:t>
            </a:r>
            <a:endParaRPr lang="fr-FR" sz="6600" dirty="0"/>
          </a:p>
        </p:txBody>
      </p:sp>
      <p:sp>
        <p:nvSpPr>
          <p:cNvPr id="4" name="ZoneTexte 3"/>
          <p:cNvSpPr txBox="1"/>
          <p:nvPr/>
        </p:nvSpPr>
        <p:spPr>
          <a:xfrm>
            <a:off x="691887" y="5236402"/>
            <a:ext cx="3560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Quoi de neuf en </a:t>
            </a:r>
            <a:r>
              <a:rPr lang="fr-FR" i="1" dirty="0" err="1"/>
              <a:t>rhumato</a:t>
            </a:r>
            <a:endParaRPr lang="fr-FR" i="1" dirty="0"/>
          </a:p>
          <a:p>
            <a:pPr algn="ctr"/>
            <a:r>
              <a:rPr lang="fr-FR" sz="1400" dirty="0"/>
              <a:t>Dr GRAVIERE Aline </a:t>
            </a:r>
          </a:p>
        </p:txBody>
      </p:sp>
    </p:spTree>
    <p:extLst>
      <p:ext uri="{BB962C8B-B14F-4D97-AF65-F5344CB8AC3E}">
        <p14:creationId xmlns:p14="http://schemas.microsoft.com/office/powerpoint/2010/main" val="270753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pré biothérapie et suivi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323253"/>
              </p:ext>
            </p:extLst>
          </p:nvPr>
        </p:nvGraphicFramePr>
        <p:xfrm>
          <a:off x="1371600" y="2286000"/>
          <a:ext cx="9601200" cy="360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32947499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70830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PENDANT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4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Biologie standard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Régulièrement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86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Sérologies VIH, VHB, VHC, </a:t>
                      </a:r>
                      <a:r>
                        <a:rPr lang="fr-FR" dirty="0" err="1" smtClean="0"/>
                        <a:t>quantiféron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Sur point</a:t>
                      </a:r>
                      <a:r>
                        <a:rPr lang="fr-FR" baseline="0" dirty="0" smtClean="0"/>
                        <a:t> d’appel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Sur point</a:t>
                      </a:r>
                      <a:r>
                        <a:rPr lang="fr-FR" baseline="0" dirty="0" smtClean="0"/>
                        <a:t> d’appel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1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Vaccins : DTP, </a:t>
                      </a:r>
                      <a:r>
                        <a:rPr lang="fr-FR" dirty="0" smtClean="0"/>
                        <a:t>Pneumocoque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DTP/10 ans, Pneumo/5</a:t>
                      </a:r>
                      <a:r>
                        <a:rPr lang="fr-FR" baseline="0" dirty="0" smtClean="0"/>
                        <a:t> ans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3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Radio/TDM thorax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Sur point</a:t>
                      </a:r>
                      <a:r>
                        <a:rPr lang="fr-FR" baseline="0" dirty="0" smtClean="0"/>
                        <a:t> d’appel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88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Consultation dermatologie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à 2 ans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22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Consultation gynécologique avec mammographie</a:t>
                      </a:r>
                      <a:r>
                        <a:rPr lang="fr-FR" baseline="0" dirty="0" smtClean="0"/>
                        <a:t> et FCV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an, examens</a:t>
                      </a:r>
                      <a:r>
                        <a:rPr lang="fr-FR" baseline="0" dirty="0" smtClean="0"/>
                        <a:t> tous les 2 ans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8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Consultation dentaire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an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05819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339308" y="6454066"/>
            <a:ext cx="2903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Club des rhumatismes et inflammations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5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Conduite à tenir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556426"/>
            <a:ext cx="9601200" cy="431097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En cas </a:t>
            </a:r>
            <a:r>
              <a:rPr lang="fr-FR" b="1" dirty="0" smtClean="0"/>
              <a:t>d’infection</a:t>
            </a:r>
            <a:r>
              <a:rPr lang="fr-FR" dirty="0" smtClean="0"/>
              <a:t>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Suspension de la biothérapie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Consultation rapide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ATB si nécessaire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Reprise de la biothérapie à la fin de l’antibiothérapie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En cas de </a:t>
            </a:r>
            <a:r>
              <a:rPr lang="fr-FR" b="1" dirty="0" smtClean="0"/>
              <a:t>chirurgie programmée </a:t>
            </a:r>
            <a:r>
              <a:rPr lang="fr-FR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Si possible, intervenir quand rhumatisme contrôlé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Distinction chirurgie « propre » (dont genou et hanche) / non stérile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2 à 5 demi vies d’arrêt selon biothérapie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Reprise de la biothérapie après cicatrisation complète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44505" y="6391922"/>
            <a:ext cx="32629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Club des rhumatismes et inflammations</a:t>
            </a:r>
          </a:p>
        </p:txBody>
      </p:sp>
    </p:spTree>
    <p:extLst>
      <p:ext uri="{BB962C8B-B14F-4D97-AF65-F5344CB8AC3E}">
        <p14:creationId xmlns:p14="http://schemas.microsoft.com/office/powerpoint/2010/main" val="1259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66" t="37724" r="37352" b="33455"/>
          <a:stretch/>
        </p:blipFill>
        <p:spPr>
          <a:xfrm>
            <a:off x="1291044" y="685800"/>
            <a:ext cx="4680640" cy="27801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5538" t="22018" r="36398" b="44074"/>
          <a:stretch/>
        </p:blipFill>
        <p:spPr>
          <a:xfrm>
            <a:off x="6172200" y="685800"/>
            <a:ext cx="5132439" cy="33331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91044" y="4552950"/>
            <a:ext cx="10253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5000"/>
              <a:buFont typeface="Wingdings" panose="05000000000000000000" pitchFamily="2" charset="2"/>
              <a:buChar char="n"/>
            </a:pPr>
            <a:r>
              <a:rPr lang="fr-FR" b="1" dirty="0" smtClean="0"/>
              <a:t>Soins dentaires </a:t>
            </a:r>
            <a:r>
              <a:rPr lang="fr-FR" dirty="0"/>
              <a:t>: </a:t>
            </a:r>
            <a:endParaRPr lang="fr-FR" dirty="0" smtClean="0"/>
          </a:p>
          <a:p>
            <a:pPr marL="285750" indent="-285750">
              <a:buSzPct val="105000"/>
              <a:buFont typeface="Wingdings" panose="05000000000000000000" pitchFamily="2" charset="2"/>
              <a:buChar char="Ø"/>
            </a:pPr>
            <a:r>
              <a:rPr lang="fr-FR" dirty="0" smtClean="0"/>
              <a:t>Actes </a:t>
            </a:r>
            <a:r>
              <a:rPr lang="fr-FR" dirty="0"/>
              <a:t>non invasifs (soin conservateur, pose de prothèse amovible...) : Pas d'arrêt de l'anti-TNF ni antibiothérapie </a:t>
            </a:r>
            <a:r>
              <a:rPr lang="fr-FR" dirty="0" smtClean="0"/>
              <a:t>prophylactique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Ø"/>
            </a:pPr>
            <a:r>
              <a:rPr lang="fr-FR" dirty="0" smtClean="0"/>
              <a:t>Actes </a:t>
            </a:r>
            <a:r>
              <a:rPr lang="fr-FR" dirty="0"/>
              <a:t>invasifs (petite chirurgie, avulsion dentaire,...) : arrêt de l'anti-TNF et </a:t>
            </a:r>
            <a:r>
              <a:rPr lang="fr-FR" dirty="0" smtClean="0"/>
              <a:t>antibioprophylaxie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Ø"/>
            </a:pPr>
            <a:r>
              <a:rPr lang="fr-FR" dirty="0" smtClean="0"/>
              <a:t>Détartrage </a:t>
            </a:r>
            <a:r>
              <a:rPr lang="fr-FR" dirty="0"/>
              <a:t>: antibioprophylaxie sans arrêt de l'anti-TNF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339308" y="6454066"/>
            <a:ext cx="2903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Club des rhumatismes et inflammations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61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797668"/>
            <a:ext cx="9601200" cy="5069732"/>
          </a:xfrm>
        </p:spPr>
        <p:txBody>
          <a:bodyPr/>
          <a:lstStyle/>
          <a:p>
            <a:r>
              <a:rPr lang="fr-FR" dirty="0" smtClean="0"/>
              <a:t>En cas de </a:t>
            </a:r>
            <a:r>
              <a:rPr lang="fr-FR" b="1" dirty="0" smtClean="0"/>
              <a:t>tatouage/piercing</a:t>
            </a:r>
            <a:r>
              <a:rPr lang="fr-FR" dirty="0" smtClean="0"/>
              <a:t>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Suspendre la biothérapie comme pour une chirurgie à faible risque infectieux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Vaccinations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Contre-indication </a:t>
            </a:r>
            <a:r>
              <a:rPr lang="fr-FR" dirty="0"/>
              <a:t>des vaccins vivants, tous les autres vaccins sont autorisés et même </a:t>
            </a:r>
            <a:r>
              <a:rPr lang="fr-FR" dirty="0" smtClean="0"/>
              <a:t>recommandés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339308" y="6454066"/>
            <a:ext cx="2903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Club des rhumatismes et inflammations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917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399" y="1473139"/>
            <a:ext cx="9259601" cy="4977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2237" y="2082924"/>
            <a:ext cx="639192" cy="213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55" t="7517" r="19134" b="23202"/>
          <a:stretch/>
        </p:blipFill>
        <p:spPr>
          <a:xfrm>
            <a:off x="1084370" y="532659"/>
            <a:ext cx="6379377" cy="37641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4763" t="42940" r="34241" b="8680"/>
          <a:stretch/>
        </p:blipFill>
        <p:spPr>
          <a:xfrm>
            <a:off x="4119239" y="3595456"/>
            <a:ext cx="3237976" cy="27165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0371" t="14909" r="30327" b="-86"/>
          <a:stretch/>
        </p:blipFill>
        <p:spPr>
          <a:xfrm>
            <a:off x="7750977" y="1428750"/>
            <a:ext cx="4096336" cy="47717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1874" y="532659"/>
            <a:ext cx="447027" cy="230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69328" y="2171700"/>
            <a:ext cx="1195080" cy="20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 JAK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00200"/>
            <a:ext cx="9601200" cy="4267200"/>
          </a:xfrm>
        </p:spPr>
        <p:txBody>
          <a:bodyPr/>
          <a:lstStyle/>
          <a:p>
            <a:r>
              <a:rPr lang="fr-FR" dirty="0" smtClean="0"/>
              <a:t>Biothérapie per os 2012</a:t>
            </a:r>
          </a:p>
          <a:p>
            <a:r>
              <a:rPr lang="fr-FR" dirty="0" smtClean="0"/>
              <a:t>Alerte en 2021 sur EI cardiovasculaires, sur-risque de cancer, TVP et décès </a:t>
            </a:r>
          </a:p>
          <a:p>
            <a:r>
              <a:rPr lang="fr-FR" dirty="0" smtClean="0"/>
              <a:t>A réserver </a:t>
            </a:r>
            <a:r>
              <a:rPr lang="fr-FR" dirty="0"/>
              <a:t>uniquement au traitement des patients </a:t>
            </a:r>
            <a:r>
              <a:rPr lang="fr-FR" dirty="0" smtClean="0"/>
              <a:t>atteints </a:t>
            </a:r>
            <a:r>
              <a:rPr lang="fr-FR" dirty="0"/>
              <a:t>de </a:t>
            </a:r>
            <a:r>
              <a:rPr lang="fr-FR" dirty="0" smtClean="0"/>
              <a:t>rhumatisme inflammatoire active </a:t>
            </a:r>
            <a:r>
              <a:rPr lang="fr-FR" dirty="0"/>
              <a:t>modérée à sévère qui ont eu une réponse inadéquate, ou une intolérance, à un ou plusieurs DMARD dont au moins anti-TNF, c’est-à-dire </a:t>
            </a:r>
            <a:r>
              <a:rPr lang="fr-FR" dirty="0" smtClean="0"/>
              <a:t>en &gt; </a:t>
            </a:r>
            <a:r>
              <a:rPr lang="fr-FR" dirty="0"/>
              <a:t>3ème ligne </a:t>
            </a:r>
            <a:r>
              <a:rPr lang="fr-FR" dirty="0" smtClean="0"/>
              <a:t>de </a:t>
            </a:r>
            <a:r>
              <a:rPr lang="fr-FR" dirty="0"/>
              <a:t>traitement</a:t>
            </a:r>
            <a:endParaRPr lang="fr-FR" dirty="0" smtClean="0"/>
          </a:p>
          <a:p>
            <a:r>
              <a:rPr lang="fr-FR" dirty="0"/>
              <a:t>Utilisation uniquement en l'absence d'alternative thérapeutique chez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Patient </a:t>
            </a:r>
            <a:r>
              <a:rPr lang="fr-FR" dirty="0"/>
              <a:t>âgé de 65 </a:t>
            </a:r>
            <a:r>
              <a:rPr lang="fr-FR" dirty="0" smtClean="0"/>
              <a:t>ans</a:t>
            </a:r>
          </a:p>
          <a:p>
            <a:pPr lvl="1"/>
            <a:r>
              <a:rPr lang="fr-FR" dirty="0" smtClean="0"/>
              <a:t>Antécédent </a:t>
            </a:r>
            <a:r>
              <a:rPr lang="fr-FR" dirty="0"/>
              <a:t>de maladie cardiovasculaire ou facteur de risque (</a:t>
            </a:r>
            <a:r>
              <a:rPr lang="fr-FR" dirty="0" smtClean="0"/>
              <a:t>tabagisme)</a:t>
            </a:r>
          </a:p>
          <a:p>
            <a:pPr lvl="1"/>
            <a:r>
              <a:rPr lang="fr-FR" dirty="0" smtClean="0"/>
              <a:t>Facteurs </a:t>
            </a:r>
            <a:r>
              <a:rPr lang="fr-FR" dirty="0"/>
              <a:t>de risque de tumeur maligne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2001" y="5867400"/>
            <a:ext cx="6460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ORAL </a:t>
            </a:r>
            <a:r>
              <a:rPr lang="fr-FR" sz="1400" i="1" dirty="0"/>
              <a:t>Surveillance </a:t>
            </a:r>
            <a:r>
              <a:rPr lang="fr-FR" sz="1400" i="1" dirty="0" smtClean="0"/>
              <a:t>ClinicalTrials.gov</a:t>
            </a:r>
          </a:p>
          <a:p>
            <a:r>
              <a:rPr lang="fr-FR" sz="1400" i="1" dirty="0"/>
              <a:t>Réévaluation des anti-JAK dans la polyarthrite rhumatoïde, </a:t>
            </a:r>
            <a:r>
              <a:rPr lang="fr-FR" sz="1400" i="1" dirty="0" smtClean="0"/>
              <a:t>HAS, 29/11/2023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960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Cadrage</Template>
  <TotalTime>840</TotalTime>
  <Words>352</Words>
  <Application>Microsoft Office PowerPoint</Application>
  <PresentationFormat>Grand écran</PresentationFormat>
  <Paragraphs>60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Franklin Gothic Book</vt:lpstr>
      <vt:lpstr>Wingdings</vt:lpstr>
      <vt:lpstr>Crop</vt:lpstr>
      <vt:lpstr>QUEL SUIVI SOUS Biothérapie</vt:lpstr>
      <vt:lpstr>Bilan pré biothérapie et suivi</vt:lpstr>
      <vt:lpstr>Conduite à tenir</vt:lpstr>
      <vt:lpstr>Présentation PowerPoint</vt:lpstr>
      <vt:lpstr>Présentation PowerPoint</vt:lpstr>
      <vt:lpstr>CRI </vt:lpstr>
      <vt:lpstr>Présentation PowerPoint</vt:lpstr>
      <vt:lpstr>Anti JAK</vt:lpstr>
    </vt:vector>
  </TitlesOfParts>
  <Company>Groupe Hospitalier du Havre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Biothérapies</dc:title>
  <dc:creator>GRAVIERE Aline</dc:creator>
  <cp:lastModifiedBy>GRAVIERE Aline</cp:lastModifiedBy>
  <cp:revision>34</cp:revision>
  <dcterms:created xsi:type="dcterms:W3CDTF">2024-09-25T08:30:12Z</dcterms:created>
  <dcterms:modified xsi:type="dcterms:W3CDTF">2024-10-08T14:56:28Z</dcterms:modified>
</cp:coreProperties>
</file>