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41" r:id="rId1"/>
  </p:sldMasterIdLst>
  <p:sldIdLst>
    <p:sldId id="256" r:id="rId2"/>
    <p:sldId id="257" r:id="rId3"/>
    <p:sldId id="301" r:id="rId4"/>
    <p:sldId id="262" r:id="rId5"/>
    <p:sldId id="302" r:id="rId6"/>
    <p:sldId id="303" r:id="rId7"/>
    <p:sldId id="304" r:id="rId8"/>
    <p:sldId id="258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8175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954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07331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6633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Titre de sec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0303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8" y="1845734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820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0736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94846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8214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42A54C80-263E-416B-A8E0-580EDEADCBDC}" type="datetimeFigureOut">
              <a:rPr lang="en-US" smtClean="0"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519954A3-9DFD-4C44-94BA-B95130A3BA1C}" type="slidenum">
              <a:rPr lang="en-US" smtClean="0"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9387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645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9203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6334316"/>
            <a:ext cx="12191985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10/8/2024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‹N°›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3323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88B1915-435B-409F-A505-B2A05B4410A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3891" y="3126608"/>
            <a:ext cx="9676737" cy="1143000"/>
          </a:xfrm>
        </p:spPr>
        <p:txBody>
          <a:bodyPr>
            <a:normAutofit/>
          </a:bodyPr>
          <a:lstStyle/>
          <a:p>
            <a:pPr algn="ctr"/>
            <a:r>
              <a:rPr lang="fr-FR" sz="5400" b="1" dirty="0">
                <a:solidFill>
                  <a:srgbClr val="002060"/>
                </a:solidFill>
                <a:latin typeface="+mn-lt"/>
              </a:rPr>
              <a:t>OSTEOPOROSE</a:t>
            </a:r>
            <a:endParaRPr lang="fr-FR" sz="72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05648A3-BBED-4A95-B040-3B2D125773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97280" y="4455621"/>
            <a:ext cx="10058400" cy="1143000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+mn-lt"/>
              </a:rPr>
              <a:t>QUI TRAITER ? QUAND TRAITER ?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B41AD86F-7B50-4ADB-89F3-60342E42BE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279" y="306874"/>
            <a:ext cx="1553177" cy="1445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0AA46A0E-C695-49E7-94A1-5B4457C314D3}"/>
              </a:ext>
            </a:extLst>
          </p:cNvPr>
          <p:cNvSpPr txBox="1"/>
          <p:nvPr/>
        </p:nvSpPr>
        <p:spPr>
          <a:xfrm>
            <a:off x="298174" y="1681170"/>
            <a:ext cx="31540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400" b="1" dirty="0"/>
              <a:t>QUOI DE NEUF EN RHUMATO ? </a:t>
            </a:r>
          </a:p>
          <a:p>
            <a:pPr algn="ctr"/>
            <a:r>
              <a:rPr lang="fr-FR" sz="1400" b="1" dirty="0"/>
              <a:t> 8 octobre 2024</a:t>
            </a:r>
          </a:p>
        </p:txBody>
      </p:sp>
      <p:pic>
        <p:nvPicPr>
          <p:cNvPr id="1028" name="Picture 4" descr="Accueil – Groupe Hospitalier du Havre - Groupe Hospitalier du Havre">
            <a:extLst>
              <a:ext uri="{FF2B5EF4-FFF2-40B4-BE49-F238E27FC236}">
                <a16:creationId xmlns:a16="http://schemas.microsoft.com/office/drawing/2014/main" id="{BE01E2BB-1B20-47BE-A2ED-C0267EB081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65971" y="137465"/>
            <a:ext cx="1428750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FD7DD110-4878-4D30-A227-A108496DE714}"/>
              </a:ext>
            </a:extLst>
          </p:cNvPr>
          <p:cNvSpPr txBox="1"/>
          <p:nvPr/>
        </p:nvSpPr>
        <p:spPr>
          <a:xfrm>
            <a:off x="3353462" y="5027121"/>
            <a:ext cx="5546035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000" b="1" dirty="0">
                <a:solidFill>
                  <a:srgbClr val="002060"/>
                </a:solidFill>
              </a:rPr>
              <a:t>DR LATAOUI SADOK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PHC - SERVICE DE RHUMATOLOGIE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CH JACQUES MONOD </a:t>
            </a:r>
          </a:p>
          <a:p>
            <a:pPr algn="ctr"/>
            <a:r>
              <a:rPr lang="fr-FR" sz="1600" dirty="0">
                <a:solidFill>
                  <a:schemeClr val="tx1"/>
                </a:solidFill>
              </a:rPr>
              <a:t>GROUPE HOSPITALIER DU HAVRE</a:t>
            </a:r>
          </a:p>
        </p:txBody>
      </p:sp>
    </p:spTree>
    <p:extLst>
      <p:ext uri="{BB962C8B-B14F-4D97-AF65-F5344CB8AC3E}">
        <p14:creationId xmlns:p14="http://schemas.microsoft.com/office/powerpoint/2010/main" val="1567894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207950AA-9275-4023-A551-442593E1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270" y="269872"/>
            <a:ext cx="4119491" cy="5802100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B0543B8-D8C1-483A-A0B3-C965B3E80609}"/>
              </a:ext>
            </a:extLst>
          </p:cNvPr>
          <p:cNvSpPr txBox="1"/>
          <p:nvPr/>
        </p:nvSpPr>
        <p:spPr>
          <a:xfrm>
            <a:off x="4331527" y="1368590"/>
            <a:ext cx="758942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Fracture par fragilité </a:t>
            </a:r>
            <a:r>
              <a:rPr lang="fr-FR" dirty="0"/>
              <a:t>: spontanée ou traumatisme à faible énergie (équivalent chute de hauteur ou hauteur maximum de 50 cm, à l’arrêt ou à la marche).</a:t>
            </a:r>
          </a:p>
          <a:p>
            <a:endParaRPr lang="fr-FR" b="1" dirty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</a:rPr>
              <a:t>Toute fracture n’est pas toujours ostéoporotique : </a:t>
            </a:r>
            <a:br>
              <a:rPr lang="fr-FR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fr-FR" b="1" dirty="0">
                <a:latin typeface="Calibri" panose="020F0502020204030204" pitchFamily="34" charset="0"/>
              </a:rPr>
              <a:t>- </a:t>
            </a:r>
            <a:r>
              <a:rPr lang="fr-FR" dirty="0">
                <a:latin typeface="Calibri" panose="020F0502020204030204" pitchFamily="34" charset="0"/>
              </a:rPr>
              <a:t>Traumatismes</a:t>
            </a:r>
            <a:r>
              <a:rPr lang="fr-FR" b="1" dirty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br>
              <a:rPr lang="fr-FR" b="1" dirty="0">
                <a:solidFill>
                  <a:srgbClr val="C00000"/>
                </a:solidFill>
                <a:latin typeface="Calibri" panose="020F0502020204030204" pitchFamily="34" charset="0"/>
              </a:rPr>
            </a:br>
            <a:r>
              <a:rPr lang="fr-FR" b="1" dirty="0">
                <a:latin typeface="Calibri" panose="020F0502020204030204" pitchFamily="34" charset="0"/>
              </a:rPr>
              <a:t>- </a:t>
            </a:r>
            <a:r>
              <a:rPr lang="fr-FR" dirty="0">
                <a:latin typeface="Calibri" panose="020F0502020204030204" pitchFamily="34" charset="0"/>
              </a:rPr>
              <a:t>Fragilisations osseuses non ostéoporotiques (Myélome, Métastases, Paget, Ostéomalacie…)</a:t>
            </a:r>
          </a:p>
          <a:p>
            <a:endParaRPr lang="fr-FR" dirty="0"/>
          </a:p>
          <a:p>
            <a:r>
              <a:rPr lang="fr-FR" b="1" dirty="0"/>
              <a:t>Fractures </a:t>
            </a:r>
            <a:r>
              <a:rPr lang="fr-FR" b="1" dirty="0">
                <a:solidFill>
                  <a:srgbClr val="C00000"/>
                </a:solidFill>
              </a:rPr>
              <a:t>non ostéoporotiques </a:t>
            </a:r>
            <a:r>
              <a:rPr lang="fr-FR" b="1" dirty="0"/>
              <a:t>: </a:t>
            </a:r>
            <a:r>
              <a:rPr lang="fr-FR" dirty="0"/>
              <a:t>crâne, os de la face, rachis cervical, 3 premières vertèbres thoraciques, mains, orteils. 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9811F0C-4686-4626-8E14-14EDD5A4C223}"/>
              </a:ext>
            </a:extLst>
          </p:cNvPr>
          <p:cNvSpPr txBox="1"/>
          <p:nvPr/>
        </p:nvSpPr>
        <p:spPr>
          <a:xfrm>
            <a:off x="4331527" y="4334816"/>
            <a:ext cx="715810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Fractures ostéoporotiques sévères : </a:t>
            </a:r>
          </a:p>
          <a:p>
            <a:r>
              <a:rPr lang="fr-FR" dirty="0"/>
              <a:t>associées à une augmentation significative de mortalité : </a:t>
            </a:r>
            <a:br>
              <a:rPr lang="fr-FR" dirty="0"/>
            </a:br>
            <a:r>
              <a:rPr lang="fr-FR" b="0" i="0" dirty="0">
                <a:solidFill>
                  <a:srgbClr val="000000"/>
                </a:solidFill>
                <a:effectLst/>
                <a:latin typeface="dejarip"/>
              </a:rPr>
              <a:t>extrémité supérieure du fémur, vertèbre, extrémité supérieure de l'humérus, fémur distal, tibia proximal, 3 côtes simultanées et bassin.</a:t>
            </a:r>
            <a:endParaRPr lang="fr-FR" dirty="0"/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F99B670A-350C-46F5-89D8-7E7B78DA1072}"/>
              </a:ext>
            </a:extLst>
          </p:cNvPr>
          <p:cNvSpPr txBox="1"/>
          <p:nvPr/>
        </p:nvSpPr>
        <p:spPr>
          <a:xfrm>
            <a:off x="233946" y="6470633"/>
            <a:ext cx="8525741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Orcel et al. </a:t>
            </a:r>
            <a:r>
              <a:rPr lang="fr-FR" sz="1200" b="1" dirty="0" err="1">
                <a:solidFill>
                  <a:schemeClr val="bg1"/>
                </a:solidFill>
              </a:rPr>
              <a:t>Orthopaedics</a:t>
            </a:r>
            <a:r>
              <a:rPr lang="fr-FR" sz="1200" b="1" dirty="0">
                <a:solidFill>
                  <a:schemeClr val="bg1"/>
                </a:solidFill>
              </a:rPr>
              <a:t> &amp; </a:t>
            </a:r>
            <a:r>
              <a:rPr lang="fr-FR" sz="1200" b="1" dirty="0" err="1">
                <a:solidFill>
                  <a:schemeClr val="bg1"/>
                </a:solidFill>
              </a:rPr>
              <a:t>Traumatology</a:t>
            </a:r>
            <a:r>
              <a:rPr lang="fr-FR" sz="1200" b="1" dirty="0">
                <a:solidFill>
                  <a:schemeClr val="bg1"/>
                </a:solidFill>
              </a:rPr>
              <a:t>: </a:t>
            </a:r>
            <a:r>
              <a:rPr lang="fr-FR" sz="1200" b="1" dirty="0" err="1">
                <a:solidFill>
                  <a:schemeClr val="bg1"/>
                </a:solidFill>
              </a:rPr>
              <a:t>Surgery</a:t>
            </a:r>
            <a:r>
              <a:rPr lang="fr-FR" sz="1200" b="1" dirty="0">
                <a:solidFill>
                  <a:schemeClr val="bg1"/>
                </a:solidFill>
              </a:rPr>
              <a:t> &amp; </a:t>
            </a:r>
            <a:r>
              <a:rPr lang="fr-FR" sz="1200" b="1" dirty="0" err="1">
                <a:solidFill>
                  <a:schemeClr val="bg1"/>
                </a:solidFill>
              </a:rPr>
              <a:t>Research</a:t>
            </a:r>
            <a:r>
              <a:rPr lang="fr-FR" sz="1200" b="1" dirty="0">
                <a:solidFill>
                  <a:schemeClr val="bg1"/>
                </a:solidFill>
              </a:rPr>
              <a:t> . 2011 / Recos SFR Ostéoporose post ménopausique 2018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A2C01158-AF4F-430A-9751-D05B109F7C35}"/>
              </a:ext>
            </a:extLst>
          </p:cNvPr>
          <p:cNvSpPr txBox="1"/>
          <p:nvPr/>
        </p:nvSpPr>
        <p:spPr>
          <a:xfrm>
            <a:off x="4196002" y="340925"/>
            <a:ext cx="786047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2060"/>
                </a:solidFill>
              </a:rPr>
              <a:t>QUAND UNE FRACTURE DE FRAGILITÉ EST-ELLE UNE FRACTURE SÉVÈRE ?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AD10DD8D-7550-438E-BE5A-F99B351C0A6F}"/>
              </a:ext>
            </a:extLst>
          </p:cNvPr>
          <p:cNvSpPr txBox="1"/>
          <p:nvPr/>
        </p:nvSpPr>
        <p:spPr>
          <a:xfrm>
            <a:off x="4331527" y="5664297"/>
            <a:ext cx="75894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b="1" dirty="0"/>
              <a:t>Maladie silencieuse : </a:t>
            </a:r>
            <a:r>
              <a:rPr lang="fr-FR" dirty="0" err="1"/>
              <a:t>Rx</a:t>
            </a:r>
            <a:r>
              <a:rPr lang="fr-FR" dirty="0"/>
              <a:t> rachis si perte de taille ≥ 4 cm (par rapport à la taille à 20 ans) ou ≥ 2 cm au cours du suivi, ou en cas de rachialgies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4384238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>
            <a:extLst>
              <a:ext uri="{FF2B5EF4-FFF2-40B4-BE49-F238E27FC236}">
                <a16:creationId xmlns:a16="http://schemas.microsoft.com/office/drawing/2014/main" id="{0D44C387-09C3-4316-A695-89F6F72009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8438" y="3973451"/>
            <a:ext cx="4377654" cy="2306852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5B173DF6-A38E-44B5-B79C-B5683DD66AAF}"/>
              </a:ext>
            </a:extLst>
          </p:cNvPr>
          <p:cNvSpPr txBox="1"/>
          <p:nvPr/>
        </p:nvSpPr>
        <p:spPr>
          <a:xfrm>
            <a:off x="606209" y="2265387"/>
            <a:ext cx="5136961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- Poignet vers 50 ans, FV à partir de 60 ans, FESF vers 80 ans</a:t>
            </a:r>
          </a:p>
          <a:p>
            <a:pPr marL="285750" indent="-285750">
              <a:buFontTx/>
              <a:buChar char="-"/>
            </a:pPr>
            <a:endParaRPr lang="fr-FR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r>
              <a:rPr lang="fr-FR" dirty="0">
                <a:latin typeface="Arial" panose="020B0604020202020204" pitchFamily="34" charset="0"/>
              </a:rPr>
              <a:t>- Risque de </a:t>
            </a:r>
            <a:r>
              <a:rPr lang="fr-FR" b="1" dirty="0">
                <a:solidFill>
                  <a:srgbClr val="C00000"/>
                </a:solidFill>
                <a:latin typeface="Arial" panose="020B0604020202020204" pitchFamily="34" charset="0"/>
              </a:rPr>
              <a:t>« Fracture imminente » </a:t>
            </a:r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après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une premièr</a:t>
            </a:r>
            <a:r>
              <a:rPr lang="fr-FR" dirty="0">
                <a:latin typeface="Arial" panose="020B0604020202020204" pitchFamily="34" charset="0"/>
              </a:rPr>
              <a:t>e </a:t>
            </a:r>
            <a:r>
              <a:rPr lang="fr-FR" sz="1800" b="0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fracture dite </a:t>
            </a:r>
            <a:r>
              <a:rPr lang="fr-FR" sz="1800" b="1" i="0" u="none" strike="noStrike" baseline="0" dirty="0">
                <a:solidFill>
                  <a:srgbClr val="C00000"/>
                </a:solidFill>
                <a:latin typeface="Arial" panose="020B0604020202020204" pitchFamily="34" charset="0"/>
              </a:rPr>
              <a:t>« sentinelle » </a:t>
            </a:r>
            <a:r>
              <a:rPr lang="fr-FR" sz="1800" i="0" u="none" strike="noStrike" baseline="0" dirty="0">
                <a:latin typeface="Arial" panose="020B0604020202020204" pitchFamily="34" charset="0"/>
              </a:rPr>
              <a:t>[1]</a:t>
            </a:r>
          </a:p>
          <a:p>
            <a:endParaRPr lang="fr-FR" dirty="0"/>
          </a:p>
          <a:p>
            <a:r>
              <a:rPr lang="fr-FR" dirty="0">
                <a:solidFill>
                  <a:srgbClr val="000000"/>
                </a:solidFill>
                <a:latin typeface="Arial" panose="020B0604020202020204" pitchFamily="34" charset="0"/>
              </a:rPr>
              <a:t>- Près de la moitié des récidives fracturaires (41 % femmes et 52 % hommes) surviennent dans les 2 ans suivant la 1re fracture. [2]</a:t>
            </a:r>
          </a:p>
        </p:txBody>
      </p:sp>
      <p:sp>
        <p:nvSpPr>
          <p:cNvPr id="8" name="Titre 1">
            <a:extLst>
              <a:ext uri="{FF2B5EF4-FFF2-40B4-BE49-F238E27FC236}">
                <a16:creationId xmlns:a16="http://schemas.microsoft.com/office/drawing/2014/main" id="{D745621D-5B43-4A94-9409-0A17FB998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6630" y="352937"/>
            <a:ext cx="9720072" cy="1348212"/>
          </a:xfrm>
        </p:spPr>
        <p:txBody>
          <a:bodyPr>
            <a:normAutofit/>
          </a:bodyPr>
          <a:lstStyle/>
          <a:p>
            <a:pPr algn="ctr"/>
            <a:r>
              <a:rPr lang="fr-FR" sz="3200" b="1" dirty="0">
                <a:solidFill>
                  <a:srgbClr val="002060"/>
                </a:solidFill>
                <a:latin typeface="+mn-lt"/>
              </a:rPr>
              <a:t>POURQUOI TRAITER PRECOCEMENT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A88B649-CF9B-48F1-A782-2F1ABC2381AB}"/>
              </a:ext>
            </a:extLst>
          </p:cNvPr>
          <p:cNvSpPr txBox="1"/>
          <p:nvPr/>
        </p:nvSpPr>
        <p:spPr>
          <a:xfrm>
            <a:off x="174816" y="6334780"/>
            <a:ext cx="11136709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1000" dirty="0">
                <a:solidFill>
                  <a:schemeClr val="bg1"/>
                </a:solidFill>
                <a:latin typeface="Source Sans Pro" panose="020B0503030403020204" pitchFamily="34" charset="0"/>
              </a:rPr>
              <a:t>[1] </a:t>
            </a:r>
            <a:r>
              <a:rPr lang="en-US" sz="10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Kanis</a:t>
            </a:r>
            <a:r>
              <a:rPr lang="en-US" sz="1000" dirty="0">
                <a:solidFill>
                  <a:schemeClr val="bg1"/>
                </a:solidFill>
                <a:latin typeface="Source Sans Pro" panose="020B0503030403020204" pitchFamily="34" charset="0"/>
              </a:rPr>
              <a:t> JA, et al. </a:t>
            </a:r>
            <a:r>
              <a:rPr lang="en-US" sz="10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Osteoporos</a:t>
            </a:r>
            <a:r>
              <a:rPr lang="en-US" sz="1000" dirty="0">
                <a:solidFill>
                  <a:schemeClr val="bg1"/>
                </a:solidFill>
                <a:latin typeface="Source Sans Pro" panose="020B0503030403020204" pitchFamily="34" charset="0"/>
              </a:rPr>
              <a:t> Int. 2018	</a:t>
            </a:r>
          </a:p>
          <a:p>
            <a:pPr algn="l"/>
            <a:r>
              <a:rPr lang="en-US" sz="1000" dirty="0">
                <a:solidFill>
                  <a:schemeClr val="bg1"/>
                </a:solidFill>
                <a:latin typeface="Source Sans Pro" panose="020B0503030403020204" pitchFamily="34" charset="0"/>
              </a:rPr>
              <a:t>[2] </a:t>
            </a:r>
            <a:r>
              <a:rPr lang="en-US" sz="1000" b="0" dirty="0">
                <a:solidFill>
                  <a:schemeClr val="bg1"/>
                </a:solidFill>
                <a:effectLst/>
                <a:latin typeface="Source Sans Pro" panose="020B0503030403020204" pitchFamily="34" charset="0"/>
              </a:rPr>
              <a:t>Center JR et al. </a:t>
            </a:r>
            <a:r>
              <a:rPr lang="en-US" sz="1000" dirty="0">
                <a:solidFill>
                  <a:schemeClr val="bg1"/>
                </a:solidFill>
                <a:latin typeface="Source Sans Pro" panose="020B0503030403020204" pitchFamily="34" charset="0"/>
              </a:rPr>
              <a:t>Risk of subsequent fracture after low-trauma fracture in men and women. JAMA 2007</a:t>
            </a:r>
          </a:p>
          <a:p>
            <a:r>
              <a:rPr lang="fr-FR" sz="1000" dirty="0">
                <a:solidFill>
                  <a:schemeClr val="bg1"/>
                </a:solidFill>
                <a:latin typeface="Source Sans Pro" panose="020B0503030403020204" pitchFamily="34" charset="0"/>
              </a:rPr>
              <a:t>[3] VAN GEEL TA et al.. Ann </a:t>
            </a:r>
            <a:r>
              <a:rPr lang="fr-FR" sz="1000" dirty="0" err="1">
                <a:solidFill>
                  <a:schemeClr val="bg1"/>
                </a:solidFill>
                <a:latin typeface="Source Sans Pro" panose="020B0503030403020204" pitchFamily="34" charset="0"/>
              </a:rPr>
              <a:t>Rheum</a:t>
            </a:r>
            <a:r>
              <a:rPr lang="fr-FR" sz="1000" dirty="0">
                <a:solidFill>
                  <a:schemeClr val="bg1"/>
                </a:solidFill>
                <a:latin typeface="Source Sans Pro" panose="020B0503030403020204" pitchFamily="34" charset="0"/>
              </a:rPr>
              <a:t> Dis. 2009</a:t>
            </a:r>
            <a:endParaRPr lang="fr-FR" sz="1000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48438" y="1819011"/>
            <a:ext cx="4338873" cy="2198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1767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37666E7E-A9E9-4CCD-841B-6309EC3E09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63527"/>
            <a:ext cx="10058400" cy="1450757"/>
          </a:xfrm>
        </p:spPr>
        <p:txBody>
          <a:bodyPr>
            <a:norm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  <a:latin typeface="+mn-lt"/>
              </a:rPr>
              <a:t>POINT CLE :</a:t>
            </a:r>
            <a:br>
              <a:rPr lang="fr-FR" sz="3600" b="1" dirty="0">
                <a:solidFill>
                  <a:srgbClr val="002060"/>
                </a:solidFill>
                <a:latin typeface="+mn-lt"/>
              </a:rPr>
            </a:br>
            <a:r>
              <a:rPr lang="fr-FR" sz="3600" b="1" dirty="0">
                <a:solidFill>
                  <a:srgbClr val="002060"/>
                </a:solidFill>
                <a:latin typeface="+mn-lt"/>
              </a:rPr>
              <a:t>IDENTIFIER LES SUJETS À RISQUE DE FRACTURE</a:t>
            </a:r>
          </a:p>
        </p:txBody>
      </p:sp>
      <p:sp>
        <p:nvSpPr>
          <p:cNvPr id="5" name="Espace réservé du contenu 4">
            <a:extLst>
              <a:ext uri="{FF2B5EF4-FFF2-40B4-BE49-F238E27FC236}">
                <a16:creationId xmlns:a16="http://schemas.microsoft.com/office/drawing/2014/main" id="{F3610B47-E332-44FC-904B-C25EAD4AFA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48070"/>
            <a:ext cx="10058400" cy="3921024"/>
          </a:xfrm>
        </p:spPr>
        <p:txBody>
          <a:bodyPr>
            <a:normAutofit/>
          </a:bodyPr>
          <a:lstStyle/>
          <a:p>
            <a:r>
              <a:rPr lang="fr-FR" b="1" dirty="0">
                <a:solidFill>
                  <a:schemeClr val="tx1"/>
                </a:solidFill>
              </a:rPr>
              <a:t>- Age </a:t>
            </a:r>
          </a:p>
          <a:p>
            <a:r>
              <a:rPr lang="fr-FR" b="1" dirty="0">
                <a:solidFill>
                  <a:schemeClr val="tx1"/>
                </a:solidFill>
              </a:rPr>
              <a:t>- Antécédent personnel de fracture</a:t>
            </a:r>
          </a:p>
          <a:p>
            <a:r>
              <a:rPr lang="fr-FR" b="1" dirty="0">
                <a:solidFill>
                  <a:schemeClr val="tx1"/>
                </a:solidFill>
              </a:rPr>
              <a:t>- Mesure de la DMO</a:t>
            </a:r>
          </a:p>
          <a:p>
            <a:r>
              <a:rPr lang="fr-FR" b="1" dirty="0">
                <a:solidFill>
                  <a:schemeClr val="tx1"/>
                </a:solidFill>
              </a:rPr>
              <a:t>- Patients à risque de chute </a:t>
            </a:r>
          </a:p>
          <a:p>
            <a:r>
              <a:rPr lang="fr-FR" b="1" dirty="0">
                <a:solidFill>
                  <a:schemeClr val="tx1"/>
                </a:solidFill>
              </a:rPr>
              <a:t>- Autres… (ménopause précoce, carence </a:t>
            </a:r>
            <a:r>
              <a:rPr lang="fr-FR" b="1" dirty="0" err="1">
                <a:solidFill>
                  <a:schemeClr val="tx1"/>
                </a:solidFill>
              </a:rPr>
              <a:t>vitD</a:t>
            </a:r>
            <a:r>
              <a:rPr lang="fr-FR" b="1" dirty="0">
                <a:solidFill>
                  <a:schemeClr val="tx1"/>
                </a:solidFill>
              </a:rPr>
              <a:t> Calcium, tabac, éthylisme, corticothérapie…)</a:t>
            </a:r>
          </a:p>
          <a:p>
            <a:endParaRPr lang="fr-FR" b="1" dirty="0">
              <a:solidFill>
                <a:schemeClr val="tx1"/>
              </a:solidFill>
            </a:endParaRPr>
          </a:p>
          <a:p>
            <a:endParaRPr lang="fr-FR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177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F436D7-250F-415A-89D4-863C029ED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br>
              <a:rPr lang="fr-FR" dirty="0"/>
            </a:br>
            <a:br>
              <a:rPr lang="fr-FR" dirty="0"/>
            </a:br>
            <a:r>
              <a:rPr lang="fr-FR" dirty="0"/>
              <a:t> </a:t>
            </a:r>
            <a:endParaRPr lang="fr-FR" sz="4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5C7B9CC-8D9A-4D4A-A8CC-4D925CA804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897969"/>
            <a:ext cx="4998720" cy="1013790"/>
          </a:xfrm>
        </p:spPr>
        <p:txBody>
          <a:bodyPr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FR" sz="1800" dirty="0"/>
              <a:t>Quantifie la perte osseuse</a:t>
            </a:r>
            <a:br>
              <a:rPr lang="fr-FR" sz="1800" dirty="0"/>
            </a:br>
            <a:r>
              <a:rPr lang="fr-FR" sz="1800" dirty="0"/>
              <a:t>Rachis lombaire et l’extrémité supérieure du fémur </a:t>
            </a:r>
            <a:br>
              <a:rPr lang="fr-FR" sz="1800" dirty="0"/>
            </a:br>
            <a:r>
              <a:rPr lang="fr-FR" sz="1800" dirty="0"/>
              <a:t>Toute diminution d’une DS = risque de fracture x 2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63CEB66-15C3-4F57-9D16-D27F2E21EDB0}"/>
              </a:ext>
            </a:extLst>
          </p:cNvPr>
          <p:cNvSpPr txBox="1"/>
          <p:nvPr/>
        </p:nvSpPr>
        <p:spPr>
          <a:xfrm>
            <a:off x="2211964" y="1207142"/>
            <a:ext cx="2398643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  <a:latin typeface="+mn-lt"/>
              </a:rPr>
              <a:t>MESURE DE LA DMO</a:t>
            </a:r>
            <a:endParaRPr lang="fr-FR" sz="2000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C5FB94A-C83A-4575-88CB-4CF534F69A9F}"/>
              </a:ext>
            </a:extLst>
          </p:cNvPr>
          <p:cNvSpPr txBox="1"/>
          <p:nvPr/>
        </p:nvSpPr>
        <p:spPr>
          <a:xfrm>
            <a:off x="7581394" y="1207142"/>
            <a:ext cx="3432311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000" b="1" dirty="0">
                <a:solidFill>
                  <a:srgbClr val="002060"/>
                </a:solidFill>
              </a:rPr>
              <a:t>PATIENTS À RISQUE DE CHUTE 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B8ECB1F-1486-4469-9A4D-030B83975B91}"/>
              </a:ext>
            </a:extLst>
          </p:cNvPr>
          <p:cNvSpPr txBox="1"/>
          <p:nvPr/>
        </p:nvSpPr>
        <p:spPr>
          <a:xfrm>
            <a:off x="7262191" y="1877253"/>
            <a:ext cx="443947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dirty="0"/>
              <a:t>Chute dans les 3 à 6 derniers mois ou une peur de tomber réduisant l’autonomie</a:t>
            </a:r>
          </a:p>
          <a:p>
            <a:endParaRPr lang="fr-FR" dirty="0"/>
          </a:p>
          <a:p>
            <a:r>
              <a:rPr lang="fr-FR" dirty="0"/>
              <a:t>Evaluation des causes de déséquilibre</a:t>
            </a:r>
          </a:p>
          <a:p>
            <a:endParaRPr lang="fr-FR" dirty="0"/>
          </a:p>
          <a:p>
            <a:pPr algn="just"/>
            <a:r>
              <a:rPr lang="fr-FR" dirty="0"/>
              <a:t>Recommandations sur les modalités de dépistage des sujets à risque de chute HAS 2005</a:t>
            </a:r>
          </a:p>
        </p:txBody>
      </p:sp>
      <p:grpSp>
        <p:nvGrpSpPr>
          <p:cNvPr id="11" name="Groupe 10">
            <a:extLst>
              <a:ext uri="{FF2B5EF4-FFF2-40B4-BE49-F238E27FC236}">
                <a16:creationId xmlns:a16="http://schemas.microsoft.com/office/drawing/2014/main" id="{8FCAA1B5-968D-4E41-9C8C-DDF3A60FA83A}"/>
              </a:ext>
            </a:extLst>
          </p:cNvPr>
          <p:cNvGrpSpPr/>
          <p:nvPr/>
        </p:nvGrpSpPr>
        <p:grpSpPr>
          <a:xfrm>
            <a:off x="238536" y="2816523"/>
            <a:ext cx="5552842" cy="3292106"/>
            <a:chOff x="238536" y="2816523"/>
            <a:chExt cx="5552842" cy="3292106"/>
          </a:xfrm>
        </p:grpSpPr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CA066442-2E2C-425D-B6CB-A31D42597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1904" y="2816523"/>
              <a:ext cx="4389474" cy="3292106"/>
            </a:xfrm>
            <a:prstGeom prst="rect">
              <a:avLst/>
            </a:prstGeom>
          </p:spPr>
        </p:pic>
        <p:sp>
          <p:nvSpPr>
            <p:cNvPr id="10" name="ZoneTexte 9">
              <a:extLst>
                <a:ext uri="{FF2B5EF4-FFF2-40B4-BE49-F238E27FC236}">
                  <a16:creationId xmlns:a16="http://schemas.microsoft.com/office/drawing/2014/main" id="{F019161E-9362-4F24-B4CA-07EFFB40DB47}"/>
                </a:ext>
              </a:extLst>
            </p:cNvPr>
            <p:cNvSpPr txBox="1"/>
            <p:nvPr/>
          </p:nvSpPr>
          <p:spPr>
            <a:xfrm>
              <a:off x="238536" y="4086615"/>
              <a:ext cx="1510751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400" b="1" dirty="0"/>
                <a:t>Baisse de densité </a:t>
              </a:r>
              <a:br>
                <a:rPr lang="fr-FR" sz="1400" b="1" dirty="0"/>
              </a:br>
              <a:r>
                <a:rPr lang="fr-FR" sz="1400" b="1" dirty="0"/>
                <a:t>osseuse</a:t>
              </a:r>
            </a:p>
          </p:txBody>
        </p:sp>
      </p:grpSp>
      <p:sp>
        <p:nvSpPr>
          <p:cNvPr id="13" name="ZoneTexte 12">
            <a:extLst>
              <a:ext uri="{FF2B5EF4-FFF2-40B4-BE49-F238E27FC236}">
                <a16:creationId xmlns:a16="http://schemas.microsoft.com/office/drawing/2014/main" id="{E701E70C-8CF6-4BDA-98A6-CB8CCFE1BDEE}"/>
              </a:ext>
            </a:extLst>
          </p:cNvPr>
          <p:cNvSpPr txBox="1"/>
          <p:nvPr/>
        </p:nvSpPr>
        <p:spPr>
          <a:xfrm>
            <a:off x="233946" y="6470633"/>
            <a:ext cx="9877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Actualisation 2018 des recommandations françaises du traitement de l’ostéoporose post-ménopausique</a:t>
            </a:r>
          </a:p>
        </p:txBody>
      </p:sp>
    </p:spTree>
    <p:extLst>
      <p:ext uri="{BB962C8B-B14F-4D97-AF65-F5344CB8AC3E}">
        <p14:creationId xmlns:p14="http://schemas.microsoft.com/office/powerpoint/2010/main" val="17245178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e 24">
            <a:extLst>
              <a:ext uri="{FF2B5EF4-FFF2-40B4-BE49-F238E27FC236}">
                <a16:creationId xmlns:a16="http://schemas.microsoft.com/office/drawing/2014/main" id="{3F20389A-FC1B-464A-AA03-407EE1E824B6}"/>
              </a:ext>
            </a:extLst>
          </p:cNvPr>
          <p:cNvGrpSpPr/>
          <p:nvPr/>
        </p:nvGrpSpPr>
        <p:grpSpPr>
          <a:xfrm>
            <a:off x="503582" y="1157755"/>
            <a:ext cx="10283688" cy="4023361"/>
            <a:chOff x="503582" y="1157755"/>
            <a:chExt cx="10283688" cy="4023361"/>
          </a:xfrm>
        </p:grpSpPr>
        <p:sp>
          <p:nvSpPr>
            <p:cNvPr id="8" name="ZoneTexte 7">
              <a:extLst>
                <a:ext uri="{FF2B5EF4-FFF2-40B4-BE49-F238E27FC236}">
                  <a16:creationId xmlns:a16="http://schemas.microsoft.com/office/drawing/2014/main" id="{3C65F394-C466-496E-82E2-00A9CD349D8D}"/>
                </a:ext>
              </a:extLst>
            </p:cNvPr>
            <p:cNvSpPr txBox="1"/>
            <p:nvPr/>
          </p:nvSpPr>
          <p:spPr>
            <a:xfrm>
              <a:off x="503582" y="3910256"/>
              <a:ext cx="954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fr-FR" b="1" dirty="0"/>
                <a:t>-2,5 DS</a:t>
              </a:r>
            </a:p>
          </p:txBody>
        </p:sp>
        <p:grpSp>
          <p:nvGrpSpPr>
            <p:cNvPr id="20" name="Groupe 19">
              <a:extLst>
                <a:ext uri="{FF2B5EF4-FFF2-40B4-BE49-F238E27FC236}">
                  <a16:creationId xmlns:a16="http://schemas.microsoft.com/office/drawing/2014/main" id="{E08515DA-0873-4536-BC2B-3FC8762DC6D0}"/>
                </a:ext>
              </a:extLst>
            </p:cNvPr>
            <p:cNvGrpSpPr/>
            <p:nvPr/>
          </p:nvGrpSpPr>
          <p:grpSpPr>
            <a:xfrm>
              <a:off x="1325217" y="1157755"/>
              <a:ext cx="9462053" cy="4023361"/>
              <a:chOff x="1325217" y="1157755"/>
              <a:chExt cx="9462053" cy="4023361"/>
            </a:xfrm>
          </p:grpSpPr>
          <p:pic>
            <p:nvPicPr>
              <p:cNvPr id="4" name="Image 3">
                <a:extLst>
                  <a:ext uri="{FF2B5EF4-FFF2-40B4-BE49-F238E27FC236}">
                    <a16:creationId xmlns:a16="http://schemas.microsoft.com/office/drawing/2014/main" id="{41C56883-E7B7-47D7-AE77-A0A7D2C055F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675938" y="1157755"/>
                <a:ext cx="8840124" cy="4023360"/>
              </a:xfrm>
              <a:prstGeom prst="rect">
                <a:avLst/>
              </a:prstGeom>
            </p:spPr>
          </p:pic>
          <p:cxnSp>
            <p:nvCxnSpPr>
              <p:cNvPr id="6" name="Connecteur droit 5">
                <a:extLst>
                  <a:ext uri="{FF2B5EF4-FFF2-40B4-BE49-F238E27FC236}">
                    <a16:creationId xmlns:a16="http://schemas.microsoft.com/office/drawing/2014/main" id="{A993EFA9-4E07-4E48-AA2C-2842A12FB8C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25217" y="4108174"/>
                <a:ext cx="9462053" cy="0"/>
              </a:xfrm>
              <a:prstGeom prst="line">
                <a:avLst/>
              </a:prstGeom>
              <a:ln w="28575" cap="flat" cmpd="sng" algn="ctr">
                <a:solidFill>
                  <a:schemeClr val="dk1"/>
                </a:solidFill>
                <a:prstDash val="dash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/>
              </a:fontRef>
            </p:style>
          </p:cxn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112A28C-F82E-43D7-977D-8E570E7B6E0B}"/>
                  </a:ext>
                </a:extLst>
              </p:cNvPr>
              <p:cNvSpPr/>
              <p:nvPr/>
            </p:nvSpPr>
            <p:spPr>
              <a:xfrm>
                <a:off x="4002157" y="1157755"/>
                <a:ext cx="2213113" cy="4023360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DFE11DDD-4211-4A7B-A6D1-218E6AD42D50}"/>
                  </a:ext>
                </a:extLst>
              </p:cNvPr>
              <p:cNvSpPr/>
              <p:nvPr/>
            </p:nvSpPr>
            <p:spPr>
              <a:xfrm rot="5400000">
                <a:off x="5778193" y="443247"/>
                <a:ext cx="635614" cy="8840124"/>
              </a:xfrm>
              <a:prstGeom prst="rect">
                <a:avLst/>
              </a:prstGeom>
              <a:noFill/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FR"/>
              </a:p>
            </p:txBody>
          </p:sp>
        </p:grpSp>
      </p:grpSp>
      <p:sp>
        <p:nvSpPr>
          <p:cNvPr id="14" name="ZoneTexte 13">
            <a:extLst>
              <a:ext uri="{FF2B5EF4-FFF2-40B4-BE49-F238E27FC236}">
                <a16:creationId xmlns:a16="http://schemas.microsoft.com/office/drawing/2014/main" id="{F54DE144-DB0A-4460-AC94-651992768A0F}"/>
              </a:ext>
            </a:extLst>
          </p:cNvPr>
          <p:cNvSpPr txBox="1"/>
          <p:nvPr/>
        </p:nvSpPr>
        <p:spPr>
          <a:xfrm>
            <a:off x="233946" y="6470633"/>
            <a:ext cx="9877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Actualisation 2018 des recommandations françaises du traitement de l’ostéoporose post-ménopausique</a:t>
            </a:r>
          </a:p>
        </p:txBody>
      </p:sp>
    </p:spTree>
    <p:extLst>
      <p:ext uri="{BB962C8B-B14F-4D97-AF65-F5344CB8AC3E}">
        <p14:creationId xmlns:p14="http://schemas.microsoft.com/office/powerpoint/2010/main" val="7982162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e 20">
            <a:extLst>
              <a:ext uri="{FF2B5EF4-FFF2-40B4-BE49-F238E27FC236}">
                <a16:creationId xmlns:a16="http://schemas.microsoft.com/office/drawing/2014/main" id="{6A9D7EA7-C8F1-4317-B7A8-CEC2E7F00E56}"/>
              </a:ext>
            </a:extLst>
          </p:cNvPr>
          <p:cNvGrpSpPr/>
          <p:nvPr/>
        </p:nvGrpSpPr>
        <p:grpSpPr>
          <a:xfrm>
            <a:off x="758686" y="422693"/>
            <a:ext cx="6042992" cy="3897516"/>
            <a:chOff x="883624" y="207031"/>
            <a:chExt cx="6060513" cy="3908816"/>
          </a:xfrm>
        </p:grpSpPr>
        <p:pic>
          <p:nvPicPr>
            <p:cNvPr id="22" name="Image 21">
              <a:extLst>
                <a:ext uri="{FF2B5EF4-FFF2-40B4-BE49-F238E27FC236}">
                  <a16:creationId xmlns:a16="http://schemas.microsoft.com/office/drawing/2014/main" id="{13A600D1-20B9-4046-BCBF-18DA503C668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83624" y="207031"/>
              <a:ext cx="6060513" cy="3908816"/>
            </a:xfrm>
            <a:prstGeom prst="rect">
              <a:avLst/>
            </a:prstGeom>
          </p:spPr>
        </p:pic>
        <p:sp>
          <p:nvSpPr>
            <p:cNvPr id="23" name="Flèche : droite 22">
              <a:extLst>
                <a:ext uri="{FF2B5EF4-FFF2-40B4-BE49-F238E27FC236}">
                  <a16:creationId xmlns:a16="http://schemas.microsoft.com/office/drawing/2014/main" id="{2DE69966-FCF0-4578-A0B3-1E7BDD3D601E}"/>
                </a:ext>
              </a:extLst>
            </p:cNvPr>
            <p:cNvSpPr/>
            <p:nvPr/>
          </p:nvSpPr>
          <p:spPr>
            <a:xfrm rot="10800000">
              <a:off x="5068957" y="2994434"/>
              <a:ext cx="291548" cy="214757"/>
            </a:xfrm>
            <a:prstGeom prst="rightArrow">
              <a:avLst/>
            </a:prstGeom>
            <a:solidFill>
              <a:srgbClr val="00206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pic>
        <p:nvPicPr>
          <p:cNvPr id="24" name="Image 23">
            <a:extLst>
              <a:ext uri="{FF2B5EF4-FFF2-40B4-BE49-F238E27FC236}">
                <a16:creationId xmlns:a16="http://schemas.microsoft.com/office/drawing/2014/main" id="{282E7280-34EC-493B-AB98-9C7424BD58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1678" y="3309106"/>
            <a:ext cx="4886740" cy="2712141"/>
          </a:xfrm>
          <a:prstGeom prst="rect">
            <a:avLst/>
          </a:prstGeom>
        </p:spPr>
      </p:pic>
      <p:sp>
        <p:nvSpPr>
          <p:cNvPr id="13" name="ZoneTexte 12">
            <a:extLst>
              <a:ext uri="{FF2B5EF4-FFF2-40B4-BE49-F238E27FC236}">
                <a16:creationId xmlns:a16="http://schemas.microsoft.com/office/drawing/2014/main" id="{D61E690B-E7D4-4922-A7D4-FB800D4A3333}"/>
              </a:ext>
            </a:extLst>
          </p:cNvPr>
          <p:cNvSpPr txBox="1"/>
          <p:nvPr/>
        </p:nvSpPr>
        <p:spPr>
          <a:xfrm>
            <a:off x="233946" y="6470633"/>
            <a:ext cx="9877463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b="1" dirty="0">
                <a:solidFill>
                  <a:schemeClr val="bg1"/>
                </a:solidFill>
              </a:rPr>
              <a:t>Actualisation 2018 des recommandations françaises du traitement de l’ostéoporose post-ménopausique /// site du FRAX</a:t>
            </a:r>
          </a:p>
        </p:txBody>
      </p:sp>
    </p:spTree>
    <p:extLst>
      <p:ext uri="{BB962C8B-B14F-4D97-AF65-F5344CB8AC3E}">
        <p14:creationId xmlns:p14="http://schemas.microsoft.com/office/powerpoint/2010/main" val="1782017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>
            <a:extLst>
              <a:ext uri="{FF2B5EF4-FFF2-40B4-BE49-F238E27FC236}">
                <a16:creationId xmlns:a16="http://schemas.microsoft.com/office/drawing/2014/main" id="{597BFAA9-EB39-4298-A4B5-96E3A334C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3600" b="1" dirty="0">
                <a:solidFill>
                  <a:srgbClr val="002060"/>
                </a:solidFill>
                <a:latin typeface="+mn-lt"/>
              </a:rPr>
              <a:t>TAKE HOME MESSAGES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C2680F6-A612-4CF8-ADC6-E52D7CDBA9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7280" y="1987826"/>
            <a:ext cx="10058400" cy="3881268"/>
          </a:xfrm>
        </p:spPr>
        <p:txBody>
          <a:bodyPr/>
          <a:lstStyle/>
          <a:p>
            <a:pPr algn="just"/>
            <a:r>
              <a:rPr lang="fr-FR" dirty="0">
                <a:solidFill>
                  <a:schemeClr val="tx1"/>
                </a:solidFill>
              </a:rPr>
              <a:t>- Toute fracture n’est pas synonyme d’ostéoporose, il est nécessaire d’éliminer les autres situations d’ostéopathies </a:t>
            </a:r>
            <a:r>
              <a:rPr lang="fr-FR" dirty="0" err="1">
                <a:solidFill>
                  <a:schemeClr val="tx1"/>
                </a:solidFill>
              </a:rPr>
              <a:t>fragilisantes</a:t>
            </a:r>
            <a:r>
              <a:rPr lang="fr-FR" dirty="0">
                <a:solidFill>
                  <a:schemeClr val="tx1"/>
                </a:solidFill>
              </a:rPr>
              <a:t> bénignes ou malignes.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Une identification des sujets à risque de fracture est indispensable, compte tenu du risque de récidive à court terme.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L’ostéodensitométrie est un bon moyen d’évaluation quantitative et de décision thérapeutique</a:t>
            </a:r>
          </a:p>
          <a:p>
            <a:pPr algn="just"/>
            <a:r>
              <a:rPr lang="fr-FR" dirty="0">
                <a:solidFill>
                  <a:schemeClr val="tx1"/>
                </a:solidFill>
              </a:rPr>
              <a:t>- Toute fracture ostéoporotique sévère nécessite la mise en place d’un traitement spécifique dès que possible</a:t>
            </a:r>
          </a:p>
        </p:txBody>
      </p:sp>
    </p:spTree>
    <p:extLst>
      <p:ext uri="{BB962C8B-B14F-4D97-AF65-F5344CB8AC3E}">
        <p14:creationId xmlns:p14="http://schemas.microsoft.com/office/powerpoint/2010/main" val="3782441874"/>
      </p:ext>
    </p:extLst>
  </p:cSld>
  <p:clrMapOvr>
    <a:masterClrMapping/>
  </p:clrMapOvr>
</p:sld>
</file>

<file path=ppt/theme/theme1.xml><?xml version="1.0" encoding="utf-8"?>
<a:theme xmlns:a="http://schemas.openxmlformats.org/drawingml/2006/main" name="Rétrospective">
  <a:themeElements>
    <a:clrScheme name="Rétrospective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étrospectiv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étrospective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02006FA4-1611-4B07-AF7F-85CF6D20EB3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315</TotalTime>
  <Words>562</Words>
  <Application>Microsoft Office PowerPoint</Application>
  <PresentationFormat>Grand écran</PresentationFormat>
  <Paragraphs>52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dejarip</vt:lpstr>
      <vt:lpstr>Source Sans Pro</vt:lpstr>
      <vt:lpstr>Rétrospective</vt:lpstr>
      <vt:lpstr>OSTEOPOROSE</vt:lpstr>
      <vt:lpstr>Présentation PowerPoint</vt:lpstr>
      <vt:lpstr>POURQUOI TRAITER PRECOCEMENT ?</vt:lpstr>
      <vt:lpstr>POINT CLE : IDENTIFIER LES SUJETS À RISQUE DE FRACTURE</vt:lpstr>
      <vt:lpstr>   </vt:lpstr>
      <vt:lpstr>Présentation PowerPoint</vt:lpstr>
      <vt:lpstr>Présentation PowerPoint</vt:lpstr>
      <vt:lpstr>TAKE HOME MESSAGES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OSTEOPROSE</dc:title>
  <dc:creator>Client</dc:creator>
  <cp:lastModifiedBy>Client</cp:lastModifiedBy>
  <cp:revision>48</cp:revision>
  <dcterms:created xsi:type="dcterms:W3CDTF">2024-10-04T17:19:37Z</dcterms:created>
  <dcterms:modified xsi:type="dcterms:W3CDTF">2024-10-08T18:07:24Z</dcterms:modified>
</cp:coreProperties>
</file>