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10C04-4DC2-4AC9-B758-07971BB345C1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E9E9-CB0D-42E5-BC3E-4EE0D3F33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86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E9E9-CB0D-42E5-BC3E-4EE0D3F339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55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424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0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301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9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8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2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9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1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54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335B5-8E45-D024-5A3F-E15C03555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571349"/>
            <a:ext cx="8418480" cy="2769832"/>
          </a:xfrm>
        </p:spPr>
        <p:txBody>
          <a:bodyPr/>
          <a:lstStyle/>
          <a:p>
            <a:r>
              <a:rPr lang="fr-FR" sz="5400" dirty="0"/>
              <a:t>Lombalgie </a:t>
            </a:r>
            <a:r>
              <a:rPr lang="fr-FR" sz="5400" dirty="0" smtClean="0"/>
              <a:t>commune</a:t>
            </a:r>
            <a:br>
              <a:rPr lang="fr-FR" sz="54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4000" dirty="0" smtClean="0"/>
              <a:t>QUEL EST le rôle du </a:t>
            </a:r>
            <a:r>
              <a:rPr lang="fr-FR" sz="4000" dirty="0"/>
              <a:t>spécialiste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A3AF3A-43DB-7800-E65D-FF0595043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597" y="5199153"/>
            <a:ext cx="3809670" cy="766641"/>
          </a:xfrm>
        </p:spPr>
        <p:txBody>
          <a:bodyPr>
            <a:normAutofit/>
          </a:bodyPr>
          <a:lstStyle/>
          <a:p>
            <a:r>
              <a:rPr lang="fr-FR" sz="1800" i="1" dirty="0" smtClean="0"/>
              <a:t>Quoi de neuf en </a:t>
            </a:r>
            <a:r>
              <a:rPr lang="fr-FR" sz="1800" i="1" dirty="0" err="1" smtClean="0"/>
              <a:t>rhumato</a:t>
            </a:r>
            <a:endParaRPr lang="fr-FR" sz="1800" i="1" dirty="0" smtClean="0"/>
          </a:p>
          <a:p>
            <a:r>
              <a:rPr lang="fr-FR" sz="1400" dirty="0" smtClean="0"/>
              <a:t>Dr GRAVIERE Aline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5039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2134C-B785-F028-B397-8EA2FAFA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Vraiment commune?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B6242-2FBE-85AE-B9F4-4F5306BB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782"/>
            <a:ext cx="9601200" cy="4600418"/>
          </a:xfrm>
        </p:spPr>
        <p:txBody>
          <a:bodyPr>
            <a:normAutofit/>
          </a:bodyPr>
          <a:lstStyle/>
          <a:p>
            <a:r>
              <a:rPr lang="fr-FR" sz="1800" dirty="0"/>
              <a:t>Inflammatoire</a:t>
            </a:r>
          </a:p>
          <a:p>
            <a:r>
              <a:rPr lang="fr-FR" sz="1800" dirty="0"/>
              <a:t>Atteinte neurologique</a:t>
            </a:r>
          </a:p>
          <a:p>
            <a:r>
              <a:rPr lang="fr-FR" sz="1800" dirty="0"/>
              <a:t>Paresthésies du </a:t>
            </a:r>
            <a:r>
              <a:rPr lang="fr-FR" sz="1800" dirty="0" smtClean="0"/>
              <a:t>pubis : queue de cheval ?</a:t>
            </a:r>
            <a:endParaRPr lang="fr-FR" sz="1800" dirty="0"/>
          </a:p>
          <a:p>
            <a:r>
              <a:rPr lang="fr-FR" sz="1800" dirty="0"/>
              <a:t>Traumatisme </a:t>
            </a:r>
            <a:r>
              <a:rPr lang="fr-FR" sz="1800" dirty="0" smtClean="0"/>
              <a:t>important : fracture ?</a:t>
            </a:r>
            <a:endParaRPr lang="fr-FR" sz="1800" dirty="0"/>
          </a:p>
          <a:p>
            <a:r>
              <a:rPr lang="fr-FR" sz="1800" dirty="0"/>
              <a:t>Antécédent de cancer</a:t>
            </a:r>
          </a:p>
          <a:p>
            <a:r>
              <a:rPr lang="fr-FR" sz="1800" dirty="0"/>
              <a:t>Corticothérapie prolongée, drogue IV</a:t>
            </a:r>
          </a:p>
          <a:p>
            <a:r>
              <a:rPr lang="fr-FR" sz="1800" dirty="0"/>
              <a:t>Déformation importante colonne</a:t>
            </a:r>
          </a:p>
          <a:p>
            <a:r>
              <a:rPr lang="fr-FR" sz="1800" dirty="0"/>
              <a:t>Thoracique</a:t>
            </a:r>
          </a:p>
          <a:p>
            <a:r>
              <a:rPr lang="fr-FR" sz="1800" dirty="0" smtClean="0"/>
              <a:t>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</a:t>
            </a:r>
            <a:r>
              <a:rPr lang="fr-FR" sz="1800" dirty="0"/>
              <a:t>épisode &lt; 20 ans ou &gt; 55 ans</a:t>
            </a:r>
          </a:p>
          <a:p>
            <a:r>
              <a:rPr lang="fr-FR" sz="1800" dirty="0"/>
              <a:t>AEG</a:t>
            </a:r>
          </a:p>
          <a:p>
            <a:r>
              <a:rPr lang="fr-FR" sz="1800" dirty="0" smtClean="0"/>
              <a:t>Fièvre</a:t>
            </a: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9AA89E-545F-5D19-2EDC-083B8531A281}"/>
              </a:ext>
            </a:extLst>
          </p:cNvPr>
          <p:cNvSpPr txBox="1"/>
          <p:nvPr/>
        </p:nvSpPr>
        <p:spPr>
          <a:xfrm>
            <a:off x="7304134" y="6172200"/>
            <a:ext cx="4887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/>
              <a:t>HAS 2019 Prise en charge du patient présentant une lombalgie commune</a:t>
            </a:r>
          </a:p>
        </p:txBody>
      </p:sp>
      <p:sp>
        <p:nvSpPr>
          <p:cNvPr id="5" name="Vague 4"/>
          <p:cNvSpPr/>
          <p:nvPr/>
        </p:nvSpPr>
        <p:spPr>
          <a:xfrm>
            <a:off x="7883370" y="1168065"/>
            <a:ext cx="1305017" cy="807434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0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C4DEB-7ED8-9DD2-1D74-9E24FCE6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 de </a:t>
            </a:r>
            <a:r>
              <a:rPr lang="fr-FR" dirty="0" smtClean="0"/>
              <a:t>chronicité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2A9A1-AFEE-4F09-325C-853799CE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Risque de chronicité : drapeaux jaunes (indicateurs psychosociaux)</a:t>
            </a:r>
          </a:p>
          <a:p>
            <a:pPr lvl="1"/>
            <a:r>
              <a:rPr lang="fr-FR" dirty="0"/>
              <a:t>Dépression </a:t>
            </a:r>
          </a:p>
          <a:p>
            <a:pPr lvl="1"/>
            <a:r>
              <a:rPr lang="fr-FR" dirty="0"/>
              <a:t>Représentation  inappropriée du mal de dos (danger, handicap grave, préfère traitement que implication active)</a:t>
            </a:r>
          </a:p>
          <a:p>
            <a:pPr lvl="1"/>
            <a:r>
              <a:rPr lang="fr-FR" dirty="0"/>
              <a:t>Comportement inapproprié (évitement, réduction activité)</a:t>
            </a:r>
          </a:p>
          <a:p>
            <a:pPr lvl="1"/>
            <a:r>
              <a:rPr lang="fr-FR" dirty="0"/>
              <a:t>Problèmes liés au travail/</a:t>
            </a:r>
            <a:r>
              <a:rPr lang="fr-FR" dirty="0" err="1"/>
              <a:t>indémnisation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r>
              <a:rPr lang="fr-FR" dirty="0"/>
              <a:t>Chronique &gt; 3 mois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1BF7BA-BBFD-C0D0-DE49-36400BEA38AE}"/>
              </a:ext>
            </a:extLst>
          </p:cNvPr>
          <p:cNvSpPr txBox="1"/>
          <p:nvPr/>
        </p:nvSpPr>
        <p:spPr>
          <a:xfrm>
            <a:off x="7210582" y="6231299"/>
            <a:ext cx="488786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/>
              <a:t>HAS 2019 Prise en charge du patient présentant une lombalgie commune</a:t>
            </a:r>
          </a:p>
        </p:txBody>
      </p:sp>
      <p:sp>
        <p:nvSpPr>
          <p:cNvPr id="4" name="Vague 3"/>
          <p:cNvSpPr/>
          <p:nvPr/>
        </p:nvSpPr>
        <p:spPr>
          <a:xfrm>
            <a:off x="10324730" y="1473693"/>
            <a:ext cx="1233996" cy="812307"/>
          </a:xfrm>
          <a:prstGeom prst="wav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3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6E1BF-FC6A-3E69-E418-D9AAB8C3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 du spécialiste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637C4-3404-40D3-A1A8-4A8291D0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4615"/>
            <a:ext cx="9601200" cy="424278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!!</a:t>
            </a:r>
            <a:r>
              <a:rPr lang="fr-FR" dirty="0" smtClean="0"/>
              <a:t> En urgence/rapidement si drapeau(x) rouge(s)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Eliminer </a:t>
            </a:r>
            <a:r>
              <a:rPr lang="fr-FR" dirty="0"/>
              <a:t>les causes « non communes </a:t>
            </a:r>
            <a:r>
              <a:rPr lang="fr-FR" dirty="0" smtClean="0"/>
              <a:t>»</a:t>
            </a:r>
          </a:p>
          <a:p>
            <a:r>
              <a:rPr lang="fr-FR" dirty="0"/>
              <a:t>Orienter les </a:t>
            </a:r>
            <a:r>
              <a:rPr lang="fr-FR" dirty="0" smtClean="0"/>
              <a:t>examens/relire les images </a:t>
            </a:r>
          </a:p>
          <a:p>
            <a:r>
              <a:rPr lang="fr-FR" dirty="0" smtClean="0"/>
              <a:t>Lombalgie commune = multiples étiologies</a:t>
            </a:r>
            <a:endParaRPr lang="fr-FR" dirty="0"/>
          </a:p>
          <a:p>
            <a:pPr lvl="1"/>
            <a:r>
              <a:rPr lang="fr-FR" dirty="0" smtClean="0"/>
              <a:t>Arthrose articulaire postérieure</a:t>
            </a:r>
          </a:p>
          <a:p>
            <a:pPr lvl="1"/>
            <a:r>
              <a:rPr lang="fr-FR" dirty="0" smtClean="0"/>
              <a:t>Scoliose dégénérative</a:t>
            </a:r>
          </a:p>
          <a:p>
            <a:pPr lvl="1"/>
            <a:r>
              <a:rPr lang="fr-FR" dirty="0" smtClean="0"/>
              <a:t>Discopathie inflammatoire</a:t>
            </a:r>
          </a:p>
          <a:p>
            <a:pPr lvl="1"/>
            <a:r>
              <a:rPr lang="fr-FR" dirty="0" smtClean="0"/>
              <a:t>Spondylolisthésis </a:t>
            </a:r>
          </a:p>
          <a:p>
            <a:pPr lvl="1"/>
            <a:r>
              <a:rPr lang="fr-FR" dirty="0" smtClean="0"/>
              <a:t>Parfois aucune lésion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447" r="11847" b="61668"/>
          <a:stretch/>
        </p:blipFill>
        <p:spPr>
          <a:xfrm>
            <a:off x="7963270" y="2535685"/>
            <a:ext cx="3648722" cy="16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692458"/>
            <a:ext cx="7861177" cy="517494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Arthrose articulaire post :</a:t>
            </a:r>
          </a:p>
          <a:p>
            <a:pPr lvl="1"/>
            <a:r>
              <a:rPr lang="fr-FR" dirty="0" smtClean="0"/>
              <a:t>! douleur </a:t>
            </a:r>
            <a:r>
              <a:rPr lang="fr-FR" dirty="0" err="1" smtClean="0"/>
              <a:t>hyperextension</a:t>
            </a:r>
            <a:r>
              <a:rPr lang="fr-FR" dirty="0" smtClean="0"/>
              <a:t> du rachis</a:t>
            </a:r>
          </a:p>
          <a:p>
            <a:pPr lvl="1"/>
            <a:r>
              <a:rPr lang="fr-FR" dirty="0" smtClean="0"/>
              <a:t>+/- infiltration</a:t>
            </a:r>
          </a:p>
          <a:p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Scoliose 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dégénérative </a:t>
            </a:r>
            <a:r>
              <a:rPr lang="fr-FR" dirty="0"/>
              <a:t>: </a:t>
            </a:r>
            <a:endParaRPr lang="fr-FR" dirty="0" smtClean="0"/>
          </a:p>
          <a:p>
            <a:pPr lvl="1"/>
            <a:r>
              <a:rPr lang="fr-FR" dirty="0" smtClean="0"/>
              <a:t>défaillance </a:t>
            </a:r>
            <a:r>
              <a:rPr lang="fr-FR" dirty="0"/>
              <a:t>du disque intervertébral associée à une perte </a:t>
            </a:r>
            <a:r>
              <a:rPr lang="fr-FR" dirty="0" smtClean="0"/>
              <a:t>musculaire, et </a:t>
            </a:r>
            <a:r>
              <a:rPr lang="fr-FR" dirty="0"/>
              <a:t>une faiblesse </a:t>
            </a:r>
            <a:r>
              <a:rPr lang="fr-FR" dirty="0" smtClean="0"/>
              <a:t>ligamentaire </a:t>
            </a:r>
          </a:p>
          <a:p>
            <a:pPr lvl="1"/>
            <a:r>
              <a:rPr lang="fr-FR" dirty="0" smtClean="0"/>
              <a:t>EOS</a:t>
            </a:r>
            <a:endParaRPr lang="fr-FR" dirty="0" smtClean="0"/>
          </a:p>
          <a:p>
            <a:pPr lvl="1"/>
            <a:r>
              <a:rPr lang="fr-FR" dirty="0" smtClean="0"/>
              <a:t>+/- chirurgie </a:t>
            </a:r>
          </a:p>
          <a:p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Discopathie 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inflammatoire </a:t>
            </a:r>
            <a:r>
              <a:rPr lang="fr-FR" dirty="0" smtClean="0"/>
              <a:t>: MODIC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achialgie inflammatoire, améliorée par AINS</a:t>
            </a:r>
          </a:p>
          <a:p>
            <a:pPr lvl="1"/>
            <a:r>
              <a:rPr lang="fr-FR" dirty="0" smtClean="0"/>
              <a:t>+/- infiltration </a:t>
            </a:r>
          </a:p>
          <a:p>
            <a:pPr lvl="1"/>
            <a:r>
              <a:rPr lang="fr-FR" dirty="0" smtClean="0"/>
              <a:t>+/- immobilisation par corset</a:t>
            </a:r>
          </a:p>
          <a:p>
            <a:pPr lvl="1"/>
            <a:r>
              <a:rPr lang="fr-FR" dirty="0" smtClean="0"/>
              <a:t>+/- chirurgie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9884" t="29945" r="51254" b="21333"/>
          <a:stretch/>
        </p:blipFill>
        <p:spPr>
          <a:xfrm>
            <a:off x="9232777" y="319596"/>
            <a:ext cx="2308274" cy="3204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7657" t="36300" r="37442" b="27780"/>
          <a:stretch/>
        </p:blipFill>
        <p:spPr>
          <a:xfrm>
            <a:off x="8801287" y="4267485"/>
            <a:ext cx="2544376" cy="197277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04304" y="6329779"/>
            <a:ext cx="2441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Revue Médicale Suisse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8671462" y="3524523"/>
            <a:ext cx="3352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Institut de la colonne vertébrale Lyon Charcot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5224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571348"/>
            <a:ext cx="9601200" cy="4296052"/>
          </a:xfrm>
        </p:spPr>
        <p:txBody>
          <a:bodyPr/>
          <a:lstStyle/>
          <a:p>
            <a:r>
              <a:rPr lang="fr-FR" dirty="0"/>
              <a:t>Réadapter l’antalgie</a:t>
            </a:r>
          </a:p>
          <a:p>
            <a:r>
              <a:rPr lang="fr-FR" b="1" dirty="0">
                <a:solidFill>
                  <a:schemeClr val="tx1"/>
                </a:solidFill>
              </a:rPr>
              <a:t>PAS DE CORTICOTHERAPIE dans les lombalgies communes</a:t>
            </a:r>
            <a:endParaRPr lang="fr-FR" dirty="0" smtClean="0"/>
          </a:p>
          <a:p>
            <a:r>
              <a:rPr lang="fr-FR" dirty="0"/>
              <a:t>Pas d’intérêt à une infiltration épidurale dans les lombalgies communes </a:t>
            </a:r>
          </a:p>
          <a:p>
            <a:r>
              <a:rPr lang="fr-FR" dirty="0" smtClean="0"/>
              <a:t>Réassurance </a:t>
            </a:r>
            <a:r>
              <a:rPr lang="fr-FR" dirty="0"/>
              <a:t>sur évolution de la pathologie, travailler sur les croyances</a:t>
            </a:r>
          </a:p>
          <a:p>
            <a:r>
              <a:rPr lang="fr-FR" dirty="0"/>
              <a:t>Orienter la prise en charge : </a:t>
            </a:r>
            <a:r>
              <a:rPr lang="fr-FR" dirty="0" smtClean="0"/>
              <a:t>MPR, </a:t>
            </a:r>
            <a:r>
              <a:rPr lang="fr-FR" dirty="0"/>
              <a:t>médecin du travail, </a:t>
            </a:r>
            <a:r>
              <a:rPr lang="fr-FR" sz="2400" b="1" dirty="0"/>
              <a:t>kinésithérapie</a:t>
            </a:r>
            <a:r>
              <a:rPr lang="fr-FR" dirty="0"/>
              <a:t>, (chirurgien</a:t>
            </a:r>
            <a:r>
              <a:rPr lang="fr-FR" dirty="0" smtClean="0"/>
              <a:t>)</a:t>
            </a:r>
          </a:p>
          <a:p>
            <a:r>
              <a:rPr lang="fr-FR" dirty="0" smtClean="0"/>
              <a:t>Kinésithérapie ACTIVE, apprentissage auto-exercices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309733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287</Words>
  <Application>Microsoft Office PowerPoint</Application>
  <PresentationFormat>Grand écran</PresentationFormat>
  <Paragraphs>57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Calibri</vt:lpstr>
      <vt:lpstr>Franklin Gothic Book</vt:lpstr>
      <vt:lpstr>Cadrage</vt:lpstr>
      <vt:lpstr>Lombalgie commune  QUEL EST le rôle du spécialiste ?</vt:lpstr>
      <vt:lpstr>Vraiment commune?</vt:lpstr>
      <vt:lpstr>Risque de chronicité ?</vt:lpstr>
      <vt:lpstr>Rôle du spécialiste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Lombalgie commune Quand faire appel au spécialiste ?</dc:title>
  <dc:creator>DAGUET Flore</dc:creator>
  <cp:lastModifiedBy>GRAVIERE Aline</cp:lastModifiedBy>
  <cp:revision>43</cp:revision>
  <dcterms:created xsi:type="dcterms:W3CDTF">2024-10-01T12:12:50Z</dcterms:created>
  <dcterms:modified xsi:type="dcterms:W3CDTF">2024-10-08T12:41:26Z</dcterms:modified>
</cp:coreProperties>
</file>