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6" r:id="rId3"/>
    <p:sldId id="260" r:id="rId4"/>
    <p:sldId id="262" r:id="rId5"/>
    <p:sldId id="264" r:id="rId6"/>
    <p:sldId id="266" r:id="rId7"/>
    <p:sldId id="268" r:id="rId8"/>
    <p:sldId id="270" r:id="rId9"/>
    <p:sldId id="272" r:id="rId10"/>
    <p:sldId id="274" r:id="rId11"/>
    <p:sldId id="275" r:id="rId12"/>
    <p:sldId id="276" r:id="rId13"/>
    <p:sldId id="283" r:id="rId14"/>
    <p:sldId id="285" r:id="rId15"/>
    <p:sldId id="277" r:id="rId16"/>
    <p:sldId id="279" r:id="rId17"/>
    <p:sldId id="28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57975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404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318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933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4581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2345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7196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3010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8941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5171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9439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9C87D-CE85-4F7E-B0DD-39F2D132CF70}" type="datetimeFigureOut">
              <a:rPr lang="fr-FR" smtClean="0"/>
              <a:t>08/10/2024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459E42-5ABF-411F-A7F1-578DC414BA9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9508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LE SYNDROME DOULOUREUX DIFFUS 2</a:t>
            </a: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1800" dirty="0" smtClean="0"/>
              <a:t>D. </a:t>
            </a:r>
            <a:r>
              <a:rPr lang="fr-FR" sz="1800" dirty="0" err="1" smtClean="0"/>
              <a:t>Alcaix</a:t>
            </a:r>
            <a:endParaRPr lang="fr-FR" sz="1800" dirty="0" smtClean="0"/>
          </a:p>
          <a:p>
            <a:r>
              <a:rPr lang="fr-FR" sz="1800" dirty="0" smtClean="0"/>
              <a:t>CH Le havre</a:t>
            </a: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3600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75201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CAT devant une une douleur diffuse non septique 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540327"/>
            <a:ext cx="10515600" cy="602672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dirty="0" smtClean="0"/>
              <a:t>                                                        </a:t>
            </a:r>
            <a:r>
              <a:rPr lang="fr-FR" sz="1400" dirty="0" smtClean="0"/>
              <a:t>DOULEUR  CHRONIQUE</a:t>
            </a:r>
          </a:p>
          <a:p>
            <a:pPr marL="0" indent="0">
              <a:buNone/>
            </a:pPr>
            <a:r>
              <a:rPr lang="fr-FR" sz="1400" dirty="0"/>
              <a:t> </a:t>
            </a:r>
            <a:r>
              <a:rPr lang="fr-FR" sz="1400" dirty="0" smtClean="0"/>
              <a:t>                                                                                                            Anamnèse examen clinique</a:t>
            </a: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/>
              <a:t> </a:t>
            </a:r>
            <a:r>
              <a:rPr lang="fr-FR" sz="1400" dirty="0" smtClean="0"/>
              <a:t>                                                                                                            Orientation diagnostique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                                          OUI                                                                                                                                 NON</a:t>
            </a:r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    Examens complémentaires orientés                                                                                   Examens complémentaires de dépistage</a:t>
            </a:r>
          </a:p>
          <a:p>
            <a:pPr marL="0" indent="0">
              <a:buNone/>
            </a:pPr>
            <a:r>
              <a:rPr lang="fr-FR" sz="1400" dirty="0" smtClean="0"/>
              <a:t>Exemples                                    </a:t>
            </a:r>
          </a:p>
          <a:p>
            <a:pPr marL="0" indent="0">
              <a:buNone/>
            </a:pPr>
            <a:r>
              <a:rPr lang="fr-FR" sz="1400" dirty="0" err="1" smtClean="0"/>
              <a:t>Polysynovite</a:t>
            </a:r>
            <a:r>
              <a:rPr lang="fr-FR" sz="1400" dirty="0" smtClean="0"/>
              <a:t> : </a:t>
            </a:r>
            <a:r>
              <a:rPr lang="fr-FR" sz="1000" dirty="0" err="1" smtClean="0"/>
              <a:t>Rx</a:t>
            </a:r>
            <a:r>
              <a:rPr lang="fr-FR" sz="1000" dirty="0" smtClean="0"/>
              <a:t> articulaires et pulmonaire, échographie                                                                                                    Biologiques: </a:t>
            </a:r>
            <a:r>
              <a:rPr lang="fr-FR" sz="1000" dirty="0" err="1" smtClean="0"/>
              <a:t>NFSpl</a:t>
            </a:r>
            <a:r>
              <a:rPr lang="fr-FR" sz="1000" dirty="0" smtClean="0"/>
              <a:t>, CRP, créatininémie, calcémie, </a:t>
            </a:r>
            <a:r>
              <a:rPr lang="fr-FR" sz="1000" dirty="0" err="1" smtClean="0"/>
              <a:t>Phosphorémie</a:t>
            </a:r>
            <a:r>
              <a:rPr lang="fr-FR" sz="1000" dirty="0" smtClean="0"/>
              <a:t>, Ph. Alcalines, transaminases, CPK, LDH, EPP</a:t>
            </a:r>
          </a:p>
          <a:p>
            <a:pPr marL="0" indent="0">
              <a:buNone/>
            </a:pPr>
            <a:r>
              <a:rPr lang="fr-FR" sz="1000" dirty="0" smtClean="0"/>
              <a:t>                                    CRP, EPP, Uricémie, </a:t>
            </a:r>
            <a:r>
              <a:rPr lang="fr-FR" sz="1000" smtClean="0"/>
              <a:t>AAC                                                                                                                 </a:t>
            </a:r>
            <a:r>
              <a:rPr lang="fr-FR" sz="1000" smtClean="0"/>
              <a:t>  (glycémie)EPP   </a:t>
            </a:r>
            <a:r>
              <a:rPr lang="fr-FR" sz="1000" dirty="0" smtClean="0"/>
              <a:t>ionogramme, </a:t>
            </a:r>
            <a:r>
              <a:rPr lang="fr-FR" sz="1000" dirty="0" err="1" smtClean="0"/>
              <a:t>ferritinémie</a:t>
            </a:r>
            <a:r>
              <a:rPr lang="fr-FR" sz="1000" dirty="0" smtClean="0"/>
              <a:t>, uricémie , TSH, LWR, ACCP,AAN, </a:t>
            </a:r>
            <a:r>
              <a:rPr lang="fr-FR" sz="1000" dirty="0" smtClean="0"/>
              <a:t>(anti </a:t>
            </a:r>
            <a:r>
              <a:rPr lang="fr-FR" sz="1000" dirty="0" err="1" smtClean="0"/>
              <a:t>transglutaminases</a:t>
            </a:r>
            <a:r>
              <a:rPr lang="fr-FR" sz="1000" dirty="0" smtClean="0"/>
              <a:t>/mitochondries)</a:t>
            </a:r>
            <a:endParaRPr lang="fr-FR" sz="1000" dirty="0" smtClean="0"/>
          </a:p>
          <a:p>
            <a:pPr marL="0" indent="0">
              <a:buNone/>
            </a:pPr>
            <a:r>
              <a:rPr lang="fr-FR" sz="1000" dirty="0" smtClean="0"/>
              <a:t>                                                                                                                                                                                                                       sérologie VIH, VHC, Lyme, TPHA(?), </a:t>
            </a:r>
            <a:r>
              <a:rPr lang="fr-FR" sz="1000" dirty="0" err="1" smtClean="0"/>
              <a:t>corononavirus</a:t>
            </a:r>
            <a:r>
              <a:rPr lang="fr-FR" sz="1000" dirty="0" smtClean="0"/>
              <a:t>, …arbovirose (?), Lyme, </a:t>
            </a:r>
            <a:r>
              <a:rPr lang="fr-FR" sz="1000" dirty="0" err="1" smtClean="0"/>
              <a:t>calprotectine</a:t>
            </a:r>
            <a:r>
              <a:rPr lang="fr-FR" sz="1000" dirty="0" smtClean="0"/>
              <a:t> fécale </a:t>
            </a:r>
            <a:r>
              <a:rPr lang="fr-FR" sz="1000" dirty="0" smtClean="0"/>
              <a:t>(?),B12</a:t>
            </a:r>
            <a:endParaRPr lang="fr-FR" sz="1000" dirty="0"/>
          </a:p>
          <a:p>
            <a:pPr marL="0" indent="0">
              <a:buNone/>
            </a:pPr>
            <a:r>
              <a:rPr lang="fr-FR" sz="1400" dirty="0" smtClean="0"/>
              <a:t>Myopathie : </a:t>
            </a:r>
            <a:r>
              <a:rPr lang="fr-FR" sz="1000" dirty="0" smtClean="0"/>
              <a:t>CPK, CRP, DOT myosite, AAN, Anti RAC, EPP                                                                                                       Iconographie: </a:t>
            </a:r>
            <a:r>
              <a:rPr lang="fr-FR" sz="1000" dirty="0" err="1" smtClean="0"/>
              <a:t>Rx</a:t>
            </a:r>
            <a:r>
              <a:rPr lang="fr-FR" sz="1000" dirty="0" smtClean="0"/>
              <a:t> pulmonaire, bassin , (IRM RL/SI ?), scintigraphie osseuse(,EMG, IRM </a:t>
            </a:r>
            <a:r>
              <a:rPr lang="fr-FR" sz="1000" dirty="0" err="1" smtClean="0"/>
              <a:t>encéphale,moëlle</a:t>
            </a:r>
            <a:r>
              <a:rPr lang="fr-FR" sz="1000" dirty="0" smtClean="0"/>
              <a:t>) </a:t>
            </a:r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                      EMG , </a:t>
            </a:r>
            <a:r>
              <a:rPr lang="fr-FR" sz="1000" dirty="0" err="1" smtClean="0"/>
              <a:t>Rx</a:t>
            </a:r>
            <a:r>
              <a:rPr lang="fr-FR" sz="1000" dirty="0" smtClean="0"/>
              <a:t> </a:t>
            </a:r>
            <a:r>
              <a:rPr lang="fr-FR" sz="1000" dirty="0" err="1" smtClean="0"/>
              <a:t>pulm</a:t>
            </a:r>
            <a:r>
              <a:rPr lang="fr-FR" sz="1000" dirty="0" smtClean="0"/>
              <a:t>, IRM musculaire </a:t>
            </a:r>
          </a:p>
          <a:p>
            <a:pPr marL="0" indent="0">
              <a:buNone/>
            </a:pPr>
            <a:r>
              <a:rPr lang="fr-FR" sz="1400" dirty="0" smtClean="0"/>
              <a:t>Douleur squelettique : </a:t>
            </a:r>
            <a:r>
              <a:rPr lang="fr-FR" sz="1000" dirty="0" err="1" smtClean="0"/>
              <a:t>NFSpl</a:t>
            </a:r>
            <a:r>
              <a:rPr lang="fr-FR" sz="1000" dirty="0" smtClean="0"/>
              <a:t>, CRP, EPP , calcémie, </a:t>
            </a:r>
            <a:r>
              <a:rPr lang="fr-FR" sz="1000" dirty="0" err="1" smtClean="0"/>
              <a:t>phosphorémie</a:t>
            </a:r>
            <a:r>
              <a:rPr lang="fr-FR" sz="1000" dirty="0" smtClean="0"/>
              <a:t> , ph alcalines                                                                                                    Bilan négatif</a:t>
            </a:r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                      (Dosage </a:t>
            </a:r>
            <a:r>
              <a:rPr lang="fr-FR" sz="1000" dirty="0" err="1" smtClean="0"/>
              <a:t>Ig</a:t>
            </a:r>
            <a:r>
              <a:rPr lang="fr-FR" sz="1000" dirty="0" smtClean="0"/>
              <a:t> +- CL, béta2 </a:t>
            </a:r>
            <a:r>
              <a:rPr lang="fr-FR" sz="1000" dirty="0" err="1" smtClean="0"/>
              <a:t>microglobulminémie</a:t>
            </a:r>
            <a:r>
              <a:rPr lang="fr-FR" sz="1000" dirty="0" smtClean="0"/>
              <a:t>), PSA chez homme                                                                                         Fibromyalgie? Critères diagnostiques</a:t>
            </a:r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</a:t>
            </a:r>
            <a:r>
              <a:rPr lang="fr-FR" sz="1000" dirty="0" err="1" smtClean="0"/>
              <a:t>Rx</a:t>
            </a:r>
            <a:r>
              <a:rPr lang="fr-FR" sz="1000" dirty="0" smtClean="0"/>
              <a:t> os, TDM / IRM/TEP scanner/ scintigraphie (sauf si myélome) squelette                                                                                              SED ?  Critères de </a:t>
            </a:r>
            <a:r>
              <a:rPr lang="fr-FR" sz="1000" dirty="0" err="1" smtClean="0"/>
              <a:t>Beighton</a:t>
            </a:r>
            <a:r>
              <a:rPr lang="fr-FR" sz="1000" dirty="0" smtClean="0"/>
              <a:t>, </a:t>
            </a:r>
            <a:r>
              <a:rPr lang="fr-FR" sz="1000" dirty="0" err="1" smtClean="0"/>
              <a:t>atcd</a:t>
            </a:r>
            <a:r>
              <a:rPr lang="fr-FR" sz="1000" dirty="0" smtClean="0"/>
              <a:t> entorses, luxations.. </a:t>
            </a:r>
          </a:p>
          <a:p>
            <a:pPr marL="0" indent="0">
              <a:buNone/>
            </a:pPr>
            <a:r>
              <a:rPr lang="fr-FR" sz="1400" dirty="0" smtClean="0"/>
              <a:t>Douleur neuropathique : </a:t>
            </a:r>
            <a:r>
              <a:rPr lang="fr-FR" sz="1000" dirty="0" smtClean="0"/>
              <a:t>EMG , CRP, glycémie/HbA1c, AAN, HVC HIV, EPP, </a:t>
            </a:r>
            <a:r>
              <a:rPr lang="fr-FR" sz="1000" dirty="0" err="1" smtClean="0"/>
              <a:t>cryo</a:t>
            </a:r>
            <a:r>
              <a:rPr lang="fr-FR" sz="1000" dirty="0" smtClean="0"/>
              <a:t>, ANCA                                                           Neuropathie petites fibres ,   </a:t>
            </a:r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                                                     +/-LCR/ +- examens iconographiques orientés</a:t>
            </a:r>
          </a:p>
          <a:p>
            <a:pPr marL="0" indent="0">
              <a:buNone/>
            </a:pPr>
            <a:r>
              <a:rPr lang="fr-FR" sz="1000" dirty="0" smtClean="0"/>
              <a:t>                                                               </a:t>
            </a:r>
            <a:r>
              <a:rPr lang="fr-FR" sz="1500" dirty="0" smtClean="0"/>
              <a:t>+                                                                                -</a:t>
            </a:r>
            <a:endParaRPr lang="fr-FR" sz="1500" dirty="0"/>
          </a:p>
          <a:p>
            <a:pPr marL="0" indent="0">
              <a:buNone/>
            </a:pPr>
            <a:r>
              <a:rPr lang="fr-FR" sz="1000" dirty="0" smtClean="0"/>
              <a:t>                                                       DIAGNOSTIC  </a:t>
            </a:r>
          </a:p>
          <a:p>
            <a:pPr marL="0" indent="0">
              <a:buNone/>
            </a:pPr>
            <a:endParaRPr lang="fr-FR" sz="1000" dirty="0" smtClean="0"/>
          </a:p>
          <a:p>
            <a:pPr marL="0" indent="0">
              <a:buNone/>
            </a:pPr>
            <a:endParaRPr lang="fr-FR" sz="1000" dirty="0"/>
          </a:p>
        </p:txBody>
      </p:sp>
      <p:sp>
        <p:nvSpPr>
          <p:cNvPr id="4" name="Flèche vers le bas 3"/>
          <p:cNvSpPr/>
          <p:nvPr/>
        </p:nvSpPr>
        <p:spPr>
          <a:xfrm>
            <a:off x="5764878" y="864523"/>
            <a:ext cx="99753" cy="1246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5802283" y="1296785"/>
            <a:ext cx="45719" cy="25769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6"/>
          <p:cNvCxnSpPr/>
          <p:nvPr/>
        </p:nvCxnSpPr>
        <p:spPr>
          <a:xfrm>
            <a:off x="5860473" y="1978429"/>
            <a:ext cx="0" cy="3657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H="1" flipV="1">
            <a:off x="3150524" y="2335876"/>
            <a:ext cx="2709949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5885411" y="2344189"/>
            <a:ext cx="16459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lèche vers le bas 11"/>
          <p:cNvSpPr/>
          <p:nvPr/>
        </p:nvSpPr>
        <p:spPr>
          <a:xfrm>
            <a:off x="2626822" y="2435629"/>
            <a:ext cx="83127" cy="2743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vers le bas 12"/>
          <p:cNvSpPr/>
          <p:nvPr/>
        </p:nvSpPr>
        <p:spPr>
          <a:xfrm>
            <a:off x="7830589" y="2473036"/>
            <a:ext cx="91440" cy="241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Flèche vers le bas 14"/>
          <p:cNvSpPr/>
          <p:nvPr/>
        </p:nvSpPr>
        <p:spPr>
          <a:xfrm>
            <a:off x="7830589" y="4364181"/>
            <a:ext cx="91440" cy="3408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Flèche vers le bas 15"/>
          <p:cNvSpPr/>
          <p:nvPr/>
        </p:nvSpPr>
        <p:spPr>
          <a:xfrm>
            <a:off x="2635135" y="5926975"/>
            <a:ext cx="45719" cy="24938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3108961" y="6234546"/>
            <a:ext cx="2751512" cy="8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5814754" y="2876204"/>
            <a:ext cx="20780" cy="3050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5860473" y="2859578"/>
            <a:ext cx="63176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5825144" y="4796444"/>
            <a:ext cx="1706187" cy="166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V="1">
            <a:off x="5835534" y="6102176"/>
            <a:ext cx="0" cy="1406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20076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85464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05080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Voies d’intégration douleur inflammatoire  ou non inflammatoire </a:t>
            </a:r>
            <a:r>
              <a:rPr lang="fr-FR" sz="1000" dirty="0" err="1" smtClean="0"/>
              <a:t>Rheumatologia</a:t>
            </a:r>
            <a:r>
              <a:rPr lang="fr-FR" sz="1000" dirty="0" smtClean="0"/>
              <a:t>  G Motyl 2024</a:t>
            </a:r>
            <a:br>
              <a:rPr lang="fr-FR" sz="1000" dirty="0" smtClean="0"/>
            </a:br>
            <a:r>
              <a:rPr lang="fr-FR" sz="1000" dirty="0"/>
              <a:t/>
            </a:r>
            <a:br>
              <a:rPr lang="fr-FR" sz="1000" dirty="0"/>
            </a:br>
            <a:r>
              <a:rPr lang="fr-FR" sz="1000" dirty="0" smtClean="0"/>
              <a:t>DRG : ganglions dorsaux </a:t>
            </a:r>
            <a:r>
              <a:rPr lang="fr-FR" sz="1000" dirty="0" err="1" smtClean="0"/>
              <a:t>Nav</a:t>
            </a:r>
            <a:r>
              <a:rPr lang="fr-FR" sz="1000" dirty="0" smtClean="0"/>
              <a:t> : canal sodique TRP : canal potentiel transitoire  PAN neurone afférent DHN : neurone corne dorsale NNT : neurone nociceptif</a:t>
            </a:r>
            <a:endParaRPr lang="fr-FR" sz="1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4818" t="27582" r="40580" b="32491"/>
          <a:stretch/>
        </p:blipFill>
        <p:spPr>
          <a:xfrm>
            <a:off x="2111433" y="2419004"/>
            <a:ext cx="5760720" cy="31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99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La douleur </a:t>
            </a:r>
            <a:r>
              <a:rPr lang="fr-FR" sz="2000" dirty="0" err="1" smtClean="0"/>
              <a:t>nociplastique</a:t>
            </a:r>
            <a:r>
              <a:rPr lang="fr-FR" sz="2000" dirty="0" smtClean="0"/>
              <a:t> dans la PR</a:t>
            </a:r>
            <a:r>
              <a:rPr lang="fr-FR" dirty="0" smtClean="0"/>
              <a:t> </a:t>
            </a:r>
            <a:r>
              <a:rPr lang="fr-FR" sz="1200" dirty="0" smtClean="0"/>
              <a:t>ARD 2024 DJ </a:t>
            </a:r>
            <a:r>
              <a:rPr lang="fr-FR" sz="1200" dirty="0" err="1" smtClean="0"/>
              <a:t>Clauw</a:t>
            </a:r>
            <a:endParaRPr lang="fr-FR" sz="12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819" t="32166" r="25108" b="34975"/>
          <a:stretch/>
        </p:blipFill>
        <p:spPr>
          <a:xfrm>
            <a:off x="2111433" y="2593571"/>
            <a:ext cx="6384174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2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FIBROMYALGIE : La physiopathologie est immunologique ?   </a:t>
            </a:r>
            <a:r>
              <a:rPr lang="fr-FR" sz="1000" dirty="0" err="1" smtClean="0"/>
              <a:t>Goebbel</a:t>
            </a:r>
            <a:r>
              <a:rPr lang="fr-FR" sz="1000" dirty="0" smtClean="0"/>
              <a:t> JCI 2021</a:t>
            </a:r>
            <a:endParaRPr lang="fr-FR" sz="1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567" t="40955" r="32198" b="37840"/>
          <a:stretch/>
        </p:blipFill>
        <p:spPr>
          <a:xfrm>
            <a:off x="2152995" y="2419004"/>
            <a:ext cx="4763193" cy="2709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6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Suite : présence </a:t>
            </a:r>
            <a:r>
              <a:rPr lang="fr-FR" sz="2000" dirty="0" err="1" smtClean="0"/>
              <a:t>d’IgG</a:t>
            </a:r>
            <a:r>
              <a:rPr lang="fr-FR" sz="2000" dirty="0" smtClean="0"/>
              <a:t> anti </a:t>
            </a:r>
            <a:r>
              <a:rPr lang="fr-FR" sz="2000" dirty="0" err="1" smtClean="0"/>
              <a:t>anti-satellite</a:t>
            </a:r>
            <a:r>
              <a:rPr lang="fr-FR" sz="2000" dirty="0" smtClean="0"/>
              <a:t> glial </a:t>
            </a:r>
            <a:r>
              <a:rPr lang="fr-FR" sz="2000" dirty="0" err="1" smtClean="0"/>
              <a:t>cell</a:t>
            </a:r>
            <a:r>
              <a:rPr lang="fr-FR" sz="2000" dirty="0" smtClean="0"/>
              <a:t>    </a:t>
            </a:r>
            <a:r>
              <a:rPr lang="fr-FR" sz="1200" dirty="0" smtClean="0"/>
              <a:t>E Knock Pain 2024 . </a:t>
            </a:r>
            <a:br>
              <a:rPr lang="fr-FR" sz="1200" dirty="0" smtClean="0"/>
            </a:br>
            <a:r>
              <a:rPr lang="fr-FR" sz="1200" dirty="0" smtClean="0"/>
              <a:t>Transfert des </a:t>
            </a:r>
            <a:r>
              <a:rPr lang="fr-FR" sz="1200" dirty="0" err="1" smtClean="0"/>
              <a:t>Ig</a:t>
            </a:r>
            <a:r>
              <a:rPr lang="fr-FR" sz="1200" dirty="0" smtClean="0"/>
              <a:t> dans les ganglions spinaux postérieurs </a:t>
            </a:r>
            <a:r>
              <a:rPr lang="fr-FR" sz="1200" dirty="0" smtClean="0">
                <a:sym typeface="Wingdings" panose="05000000000000000000" pitchFamily="2" charset="2"/>
              </a:rPr>
              <a:t> fibromyalgie</a:t>
            </a:r>
            <a:endParaRPr lang="fr-FR" sz="1200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42379" t="38208" r="32754" b="42683"/>
          <a:stretch/>
        </p:blipFill>
        <p:spPr>
          <a:xfrm>
            <a:off x="838199" y="1886990"/>
            <a:ext cx="4706389" cy="3690849"/>
          </a:xfrm>
          <a:prstGeom prst="rect">
            <a:avLst/>
          </a:prstGeom>
        </p:spPr>
      </p:pic>
      <p:pic>
        <p:nvPicPr>
          <p:cNvPr id="6" name="Espace réservé du contenu 5"/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58636" t="44197" r="24198" b="13592"/>
          <a:stretch/>
        </p:blipFill>
        <p:spPr>
          <a:xfrm>
            <a:off x="5835535" y="1886990"/>
            <a:ext cx="4056610" cy="36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90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Facteurs favorisants de la douleur </a:t>
            </a:r>
            <a:r>
              <a:rPr lang="fr-FR" sz="2000" dirty="0" err="1" smtClean="0"/>
              <a:t>nociplastique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7929" t="37135" r="25105" b="32490"/>
          <a:stretch/>
        </p:blipFill>
        <p:spPr>
          <a:xfrm>
            <a:off x="1637608" y="2377439"/>
            <a:ext cx="6184669" cy="31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01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Prévalence de la douleur </a:t>
            </a:r>
            <a:r>
              <a:rPr lang="fr-FR" sz="1000" dirty="0" smtClean="0"/>
              <a:t>F. Bailly 2022 </a:t>
            </a:r>
            <a:r>
              <a:rPr lang="fr-FR" sz="1000" dirty="0" err="1" smtClean="0"/>
              <a:t>Rev</a:t>
            </a:r>
            <a:r>
              <a:rPr lang="fr-FR" sz="1000" dirty="0" smtClean="0"/>
              <a:t>. rhum</a:t>
            </a:r>
            <a:endParaRPr lang="fr-FR" sz="1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sz="2000" dirty="0" smtClean="0"/>
              <a:t>Douleur chronique diffuse : 7,3% à 12,9 % selon les pays et méthodes de mesure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                                    FIBROMYALGIE : 0,5 à 12% : place majeure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QUESTIONS : réponse OUI / NON</a:t>
            </a:r>
          </a:p>
          <a:p>
            <a:pPr marL="0" indent="0">
              <a:buNone/>
            </a:pPr>
            <a:r>
              <a:rPr lang="fr-FR" sz="2000" dirty="0" smtClean="0"/>
              <a:t>1-La douleur de la PR est de type </a:t>
            </a:r>
            <a:r>
              <a:rPr lang="fr-FR" sz="2000" dirty="0" err="1" smtClean="0"/>
              <a:t>nociplastique</a:t>
            </a:r>
            <a:endParaRPr lang="fr-FR" sz="2000" dirty="0" smtClean="0"/>
          </a:p>
          <a:p>
            <a:pPr marL="0" indent="0">
              <a:buNone/>
            </a:pPr>
            <a:r>
              <a:rPr lang="fr-FR" sz="2000" dirty="0" smtClean="0"/>
              <a:t>2-La </a:t>
            </a:r>
            <a:r>
              <a:rPr lang="fr-FR" sz="2000" dirty="0" err="1" smtClean="0"/>
              <a:t>spondyloarthrite</a:t>
            </a:r>
            <a:r>
              <a:rPr lang="fr-FR" sz="2000" dirty="0" smtClean="0"/>
              <a:t> n’entraîne pas de douleur diffuse </a:t>
            </a:r>
          </a:p>
          <a:p>
            <a:pPr marL="0" indent="0">
              <a:buNone/>
            </a:pPr>
            <a:r>
              <a:rPr lang="fr-FR" sz="2000" dirty="0" smtClean="0"/>
              <a:t>3-La PR et la fibromyalgie ne coexistent pas </a:t>
            </a:r>
          </a:p>
          <a:p>
            <a:pPr marL="0" indent="0">
              <a:buNone/>
            </a:pPr>
            <a:r>
              <a:rPr lang="fr-FR" sz="2000" dirty="0" smtClean="0"/>
              <a:t>4-Quel dosage est utile au diagnostic positif de la cause d’un syndrome douloureux diffus ? </a:t>
            </a:r>
            <a:r>
              <a:rPr lang="fr-FR" sz="2000" dirty="0" err="1" smtClean="0"/>
              <a:t>Phosphorémie</a:t>
            </a:r>
            <a:r>
              <a:rPr lang="fr-FR" sz="2000" dirty="0" smtClean="0"/>
              <a:t>, chlorémie, natrémie, </a:t>
            </a:r>
            <a:r>
              <a:rPr lang="fr-FR" sz="2000" dirty="0" err="1" smtClean="0"/>
              <a:t>lipasémie</a:t>
            </a:r>
            <a:r>
              <a:rPr lang="fr-FR" sz="2000" dirty="0" smtClean="0"/>
              <a:t> ?</a:t>
            </a:r>
          </a:p>
          <a:p>
            <a:pPr marL="0" indent="0">
              <a:buNone/>
            </a:pPr>
            <a:r>
              <a:rPr lang="fr-FR" sz="2000" dirty="0" smtClean="0"/>
              <a:t>5-Un syndrome douloureux diffus chez un patient psoriasique  est une fibromyalgie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959203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Classification de la douleur         </a:t>
            </a:r>
            <a:r>
              <a:rPr lang="fr-FR" sz="1000" dirty="0" smtClean="0"/>
              <a:t>Raja SN Pain 2020  P Bertin 2024</a:t>
            </a:r>
            <a:endParaRPr lang="fr-FR" sz="1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38349"/>
            <a:ext cx="10515600" cy="4838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dirty="0" smtClean="0"/>
              <a:t>                                                     DOULEUR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 smtClean="0"/>
              <a:t>        </a:t>
            </a:r>
            <a:r>
              <a:rPr lang="fr-FR" sz="1400" dirty="0" smtClean="0"/>
              <a:t>Nociceptive                                                                         neuropathique                                                      </a:t>
            </a:r>
            <a:r>
              <a:rPr lang="fr-FR" sz="1400" dirty="0" err="1" smtClean="0"/>
              <a:t>nociplastique</a:t>
            </a:r>
            <a:endParaRPr lang="fr-FR" sz="1400" dirty="0" smtClean="0"/>
          </a:p>
          <a:p>
            <a:pPr marL="0" indent="0">
              <a:buNone/>
            </a:pPr>
            <a:endParaRPr lang="fr-FR" sz="1400" dirty="0"/>
          </a:p>
          <a:p>
            <a:pPr marL="0" indent="0">
              <a:buNone/>
            </a:pPr>
            <a:r>
              <a:rPr lang="fr-FR" sz="1400" dirty="0" smtClean="0"/>
              <a:t>      Activation des </a:t>
            </a:r>
            <a:r>
              <a:rPr lang="fr-FR" sz="1400" dirty="0" err="1" smtClean="0"/>
              <a:t>nocirécepteurs</a:t>
            </a:r>
            <a:r>
              <a:rPr lang="fr-FR" sz="1400" dirty="0" smtClean="0"/>
              <a:t>                                         Lésion ou maladie neurologique                               Fonctionnelle</a:t>
            </a:r>
          </a:p>
          <a:p>
            <a:pPr marL="0" indent="0">
              <a:buNone/>
            </a:pPr>
            <a:r>
              <a:rPr lang="fr-FR" sz="1400" dirty="0"/>
              <a:t> </a:t>
            </a:r>
            <a:r>
              <a:rPr lang="fr-FR" sz="1400" dirty="0" smtClean="0"/>
              <a:t>  Tous tissus sauf système neurosensoriel                          Système neurosensoriel                                     Système de modulation de la</a:t>
            </a:r>
          </a:p>
          <a:p>
            <a:pPr marL="0" indent="0">
              <a:buNone/>
            </a:pPr>
            <a:r>
              <a:rPr lang="fr-FR" sz="1400" dirty="0"/>
              <a:t> </a:t>
            </a:r>
            <a:r>
              <a:rPr lang="fr-FR" sz="1400" dirty="0" smtClean="0"/>
              <a:t>                                                                                                                                                                               nociception ou perception de la douleur</a:t>
            </a:r>
          </a:p>
          <a:p>
            <a:pPr marL="0" indent="0">
              <a:buNone/>
            </a:pPr>
            <a:r>
              <a:rPr lang="fr-FR" sz="1400" dirty="0"/>
              <a:t> </a:t>
            </a:r>
            <a:r>
              <a:rPr lang="fr-FR" sz="1400" dirty="0" smtClean="0"/>
              <a:t>                                                                                                    décharges ectopiques , </a:t>
            </a:r>
            <a:r>
              <a:rPr lang="fr-FR" sz="1400" dirty="0" err="1" smtClean="0"/>
              <a:t>éphapses</a:t>
            </a:r>
            <a:r>
              <a:rPr lang="fr-FR" sz="1400" dirty="0" smtClean="0"/>
              <a:t>                Altération filtre intéroceptif insula</a:t>
            </a:r>
          </a:p>
          <a:p>
            <a:pPr marL="0" indent="0">
              <a:buNone/>
            </a:pPr>
            <a:r>
              <a:rPr lang="fr-FR" sz="1400" dirty="0" smtClean="0"/>
              <a:t>                                                                                           déafférentation, lésion neuro-inflammatoire    conditionnement aversif</a:t>
            </a:r>
            <a:r>
              <a:rPr lang="fr-FR" sz="1400" dirty="0" smtClean="0">
                <a:sym typeface="Wingdings" panose="05000000000000000000" pitchFamily="2" charset="2"/>
              </a:rPr>
              <a:t> sensations</a:t>
            </a: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                                                                                                                                                                                 corporelles symptomatiques</a:t>
            </a:r>
            <a:endParaRPr lang="fr-FR" sz="1400" dirty="0"/>
          </a:p>
          <a:p>
            <a:pPr marL="0" indent="0">
              <a:buNone/>
            </a:pPr>
            <a:endParaRPr lang="fr-FR" sz="1400" dirty="0" smtClean="0"/>
          </a:p>
          <a:p>
            <a:pPr marL="0" indent="0">
              <a:buNone/>
            </a:pPr>
            <a:r>
              <a:rPr lang="fr-FR" sz="1400" dirty="0" smtClean="0"/>
              <a:t> Polyarthrose, PR , MAI , myélome                                         SEP, ZONA, diabète, sciatique                      Fibromyalgie, SED, céphalées de tension</a:t>
            </a:r>
          </a:p>
          <a:p>
            <a:pPr marL="0" indent="0">
              <a:buNone/>
            </a:pPr>
            <a:r>
              <a:rPr lang="fr-FR" sz="1400" dirty="0" smtClean="0"/>
              <a:t>Métastases osseuses, myopathies        </a:t>
            </a:r>
            <a:endParaRPr lang="fr-FR" sz="1400" dirty="0"/>
          </a:p>
        </p:txBody>
      </p:sp>
      <p:sp>
        <p:nvSpPr>
          <p:cNvPr id="4" name="Flèche vers le bas 3"/>
          <p:cNvSpPr/>
          <p:nvPr/>
        </p:nvSpPr>
        <p:spPr>
          <a:xfrm>
            <a:off x="1778924" y="2842953"/>
            <a:ext cx="149629" cy="2410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vers le bas 4"/>
          <p:cNvSpPr/>
          <p:nvPr/>
        </p:nvSpPr>
        <p:spPr>
          <a:xfrm>
            <a:off x="5735782" y="2867891"/>
            <a:ext cx="199505" cy="23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vers le bas 5"/>
          <p:cNvSpPr/>
          <p:nvPr/>
        </p:nvSpPr>
        <p:spPr>
          <a:xfrm>
            <a:off x="8869680" y="2867891"/>
            <a:ext cx="216131" cy="232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vers le bas 6"/>
          <p:cNvSpPr/>
          <p:nvPr/>
        </p:nvSpPr>
        <p:spPr>
          <a:xfrm>
            <a:off x="5860473" y="3865418"/>
            <a:ext cx="74814" cy="2078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vers le bas 7"/>
          <p:cNvSpPr/>
          <p:nvPr/>
        </p:nvSpPr>
        <p:spPr>
          <a:xfrm>
            <a:off x="8944495" y="3441469"/>
            <a:ext cx="141316" cy="7481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vers le bas 8"/>
          <p:cNvSpPr/>
          <p:nvPr/>
        </p:nvSpPr>
        <p:spPr>
          <a:xfrm>
            <a:off x="1778924" y="3865418"/>
            <a:ext cx="332509" cy="124690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vers le bas 9"/>
          <p:cNvSpPr/>
          <p:nvPr/>
        </p:nvSpPr>
        <p:spPr>
          <a:xfrm>
            <a:off x="5935287" y="4813069"/>
            <a:ext cx="149629" cy="52370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vers le bas 10"/>
          <p:cNvSpPr/>
          <p:nvPr/>
        </p:nvSpPr>
        <p:spPr>
          <a:xfrm>
            <a:off x="9085811" y="5112327"/>
            <a:ext cx="241069" cy="266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6" name="Connecteur droit avec flèche 15"/>
          <p:cNvCxnSpPr/>
          <p:nvPr/>
        </p:nvCxnSpPr>
        <p:spPr>
          <a:xfrm>
            <a:off x="3915295" y="5594465"/>
            <a:ext cx="423949" cy="8313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7406640" y="5586153"/>
            <a:ext cx="34913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940232" y="5914810"/>
            <a:ext cx="3815543" cy="2879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95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000" dirty="0" smtClean="0"/>
              <a:t>Comment reconnaître une douleur </a:t>
            </a:r>
            <a:r>
              <a:rPr lang="fr-FR" sz="2000" dirty="0" err="1" smtClean="0"/>
              <a:t>nociplastique</a:t>
            </a:r>
            <a:r>
              <a:rPr lang="fr-FR" sz="2000" dirty="0" smtClean="0"/>
              <a:t> ?  </a:t>
            </a:r>
            <a:r>
              <a:rPr lang="fr-FR" sz="1000" dirty="0" smtClean="0"/>
              <a:t>J. </a:t>
            </a:r>
            <a:r>
              <a:rPr lang="fr-FR" sz="1000" dirty="0" err="1" smtClean="0"/>
              <a:t>Nojs</a:t>
            </a:r>
            <a:r>
              <a:rPr lang="fr-FR" sz="1000" dirty="0" smtClean="0"/>
              <a:t> J Clin Med 2021, 10</a:t>
            </a:r>
            <a:endParaRPr lang="fr-FR" sz="1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170" t="43056" r="14897" b="26377"/>
          <a:stretch/>
        </p:blipFill>
        <p:spPr>
          <a:xfrm>
            <a:off x="2019993" y="2269376"/>
            <a:ext cx="7414951" cy="364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6117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/>
          </a:bodyPr>
          <a:lstStyle/>
          <a:p>
            <a:r>
              <a:rPr lang="fr-FR" sz="2000" dirty="0" smtClean="0"/>
              <a:t>Syndrome douloureux diffus : la douleur a une cause identifiable ou non. </a:t>
            </a:r>
            <a:r>
              <a:rPr lang="fr-FR" sz="1000" dirty="0" smtClean="0"/>
              <a:t>VD de Wide 2011,LJ </a:t>
            </a:r>
            <a:r>
              <a:rPr lang="fr-FR" sz="1000" dirty="0" err="1" smtClean="0"/>
              <a:t>Crofford</a:t>
            </a:r>
            <a:r>
              <a:rPr lang="fr-FR" sz="1000" dirty="0" smtClean="0"/>
              <a:t> 2021 , D. </a:t>
            </a:r>
            <a:r>
              <a:rPr lang="fr-FR" sz="1000" dirty="0" err="1" smtClean="0"/>
              <a:t>Alcaix</a:t>
            </a:r>
            <a:endParaRPr lang="fr-FR" sz="1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847898"/>
            <a:ext cx="10515600" cy="5843847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fr-FR" sz="1600" dirty="0" smtClean="0"/>
              <a:t>                                                                                            </a:t>
            </a:r>
            <a:r>
              <a:rPr lang="fr-FR" sz="1600" b="1" dirty="0" smtClean="0"/>
              <a:t>Cause identifiable</a:t>
            </a:r>
          </a:p>
          <a:p>
            <a:pPr marL="0" indent="0">
              <a:buNone/>
            </a:pPr>
            <a:endParaRPr lang="fr-FR" sz="1600" dirty="0"/>
          </a:p>
          <a:p>
            <a:pPr marL="0" indent="0">
              <a:buNone/>
            </a:pPr>
            <a:r>
              <a:rPr lang="fr-FR" sz="1600" dirty="0" smtClean="0"/>
              <a:t>                  </a:t>
            </a:r>
            <a:r>
              <a:rPr lang="fr-FR" sz="1600" i="1" dirty="0" smtClean="0"/>
              <a:t>Nociceptif  </a:t>
            </a:r>
            <a:r>
              <a:rPr lang="fr-FR" sz="1600" dirty="0" smtClean="0"/>
              <a:t>                                                          </a:t>
            </a:r>
            <a:r>
              <a:rPr lang="fr-FR" sz="1600" i="1" dirty="0" smtClean="0"/>
              <a:t>Mixte</a:t>
            </a:r>
            <a:r>
              <a:rPr lang="fr-FR" sz="1600" dirty="0" smtClean="0"/>
              <a:t> ( + </a:t>
            </a:r>
            <a:r>
              <a:rPr lang="fr-FR" sz="1600" dirty="0" err="1" smtClean="0"/>
              <a:t>nociplastique</a:t>
            </a:r>
            <a:r>
              <a:rPr lang="fr-FR" sz="1600" dirty="0" smtClean="0"/>
              <a:t>)                                                                    </a:t>
            </a:r>
            <a:r>
              <a:rPr lang="fr-FR" sz="1600" i="1" dirty="0"/>
              <a:t>N</a:t>
            </a:r>
            <a:r>
              <a:rPr lang="fr-FR" sz="1600" i="1" dirty="0" smtClean="0"/>
              <a:t>europathique</a:t>
            </a:r>
            <a:r>
              <a:rPr lang="fr-FR" sz="1600" dirty="0" smtClean="0"/>
              <a:t>            </a:t>
            </a:r>
          </a:p>
          <a:p>
            <a:pPr marL="0" indent="0">
              <a:buNone/>
            </a:pPr>
            <a:r>
              <a:rPr lang="fr-FR" sz="1600" dirty="0" smtClean="0"/>
              <a:t>INFLAMMATOIRE                                                                                                                                                                PATHOLOGIE NEUROLOGIQUE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PR </a:t>
            </a:r>
            <a:r>
              <a:rPr lang="fr-FR" sz="1200" dirty="0" smtClean="0"/>
              <a:t>–</a:t>
            </a:r>
            <a:r>
              <a:rPr lang="fr-FR" sz="1000" dirty="0" smtClean="0"/>
              <a:t>synovite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600" dirty="0" smtClean="0"/>
              <a:t>SEP</a:t>
            </a:r>
            <a:r>
              <a:rPr lang="fr-FR" sz="1000" dirty="0" smtClean="0"/>
              <a:t> –paresthésies, faiblesse, ataxie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</a:t>
            </a:r>
            <a:r>
              <a:rPr lang="fr-FR" sz="1600" dirty="0" err="1" smtClean="0"/>
              <a:t>Sjögren</a:t>
            </a:r>
            <a:r>
              <a:rPr lang="fr-FR" sz="1600" dirty="0" smtClean="0"/>
              <a:t> </a:t>
            </a:r>
            <a:r>
              <a:rPr lang="fr-FR" sz="1200" dirty="0" smtClean="0"/>
              <a:t>–</a:t>
            </a:r>
            <a:r>
              <a:rPr lang="fr-FR" sz="1000" dirty="0" err="1" smtClean="0"/>
              <a:t>sy</a:t>
            </a:r>
            <a:r>
              <a:rPr lang="fr-FR" sz="1000" dirty="0" smtClean="0"/>
              <a:t> sec, GS                                                                                                </a:t>
            </a:r>
            <a:r>
              <a:rPr lang="fr-FR" sz="1500" dirty="0" smtClean="0"/>
              <a:t>SAPS </a:t>
            </a:r>
            <a:r>
              <a:rPr lang="fr-FR" sz="1000" dirty="0" smtClean="0"/>
              <a:t>                                                                                                                                              </a:t>
            </a:r>
            <a:r>
              <a:rPr lang="fr-FR" sz="1600" dirty="0" smtClean="0"/>
              <a:t>Parkinson</a:t>
            </a:r>
            <a:r>
              <a:rPr lang="fr-FR" sz="1000" dirty="0" smtClean="0"/>
              <a:t> (prévalence douleur 40-83%), tremblement, rigidité, hypokinésie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Lupus </a:t>
            </a:r>
            <a:r>
              <a:rPr lang="fr-FR" sz="1200" dirty="0" smtClean="0"/>
              <a:t>– </a:t>
            </a:r>
            <a:r>
              <a:rPr lang="fr-FR" sz="1000" dirty="0" smtClean="0"/>
              <a:t>S. cutanés, synovite, autre organe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600" dirty="0" smtClean="0"/>
              <a:t>Myélopathie</a:t>
            </a:r>
            <a:r>
              <a:rPr lang="fr-FR" sz="1000" dirty="0" smtClean="0"/>
              <a:t> –Cervicale, </a:t>
            </a:r>
            <a:r>
              <a:rPr lang="fr-FR" sz="1000" dirty="0"/>
              <a:t>A</a:t>
            </a:r>
            <a:r>
              <a:rPr lang="fr-FR" sz="1000" dirty="0" smtClean="0"/>
              <a:t>rnold </a:t>
            </a:r>
            <a:r>
              <a:rPr lang="fr-FR" sz="1000" dirty="0" err="1" smtClean="0"/>
              <a:t>Chiari,Syrinx</a:t>
            </a:r>
            <a:endParaRPr lang="fr-FR" sz="1000" dirty="0" smtClean="0"/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Vascularite </a:t>
            </a:r>
            <a:r>
              <a:rPr lang="fr-FR" sz="1600" dirty="0"/>
              <a:t>-</a:t>
            </a:r>
            <a:r>
              <a:rPr lang="fr-FR" sz="1000" dirty="0" err="1" smtClean="0"/>
              <a:t>peau,muscle</a:t>
            </a:r>
            <a:r>
              <a:rPr lang="fr-FR" sz="1000" dirty="0" smtClean="0"/>
              <a:t>, rein poumons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300" dirty="0" smtClean="0"/>
              <a:t> </a:t>
            </a:r>
            <a:r>
              <a:rPr lang="fr-FR" sz="1600" dirty="0" smtClean="0"/>
              <a:t>Polyneuropathie</a:t>
            </a:r>
            <a:r>
              <a:rPr lang="fr-FR" sz="1300" dirty="0" smtClean="0"/>
              <a:t> </a:t>
            </a:r>
            <a:r>
              <a:rPr lang="fr-FR" sz="1000" dirty="0" smtClean="0"/>
              <a:t>–à grosses ou petites fibres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Myopathie</a:t>
            </a:r>
            <a:r>
              <a:rPr lang="fr-FR" sz="1200" dirty="0" smtClean="0"/>
              <a:t> –</a:t>
            </a:r>
            <a:r>
              <a:rPr lang="fr-FR" sz="1000" dirty="0" smtClean="0"/>
              <a:t>faiblesse et infiltration musculaire                   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</a:t>
            </a:r>
            <a:r>
              <a:rPr lang="fr-FR" sz="1500" dirty="0" smtClean="0"/>
              <a:t>SPAP, Rh psoriasique - MICI </a:t>
            </a:r>
            <a:r>
              <a:rPr lang="fr-FR" sz="1000" dirty="0" smtClean="0"/>
              <a:t>: rachis, </a:t>
            </a:r>
            <a:r>
              <a:rPr lang="fr-FR" sz="1000" dirty="0" err="1" smtClean="0"/>
              <a:t>enthèse</a:t>
            </a:r>
            <a:r>
              <a:rPr lang="fr-FR" sz="1000" dirty="0" smtClean="0"/>
              <a:t>, synovite,                                Syndrome </a:t>
            </a:r>
            <a:r>
              <a:rPr lang="fr-FR" sz="1000" dirty="0" err="1" smtClean="0"/>
              <a:t>Ehlers</a:t>
            </a:r>
            <a:r>
              <a:rPr lang="fr-FR" sz="1000" dirty="0" smtClean="0"/>
              <a:t> </a:t>
            </a:r>
            <a:r>
              <a:rPr lang="fr-FR" sz="1000" dirty="0" err="1" smtClean="0"/>
              <a:t>Danlos</a:t>
            </a:r>
            <a:endParaRPr lang="fr-FR" sz="1000" dirty="0" smtClean="0"/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                                                  AINS efficace, </a:t>
            </a:r>
            <a:r>
              <a:rPr lang="fr-FR" sz="1000" dirty="0" err="1" smtClean="0"/>
              <a:t>uvéïte</a:t>
            </a:r>
            <a:r>
              <a:rPr lang="fr-FR" sz="1000" dirty="0" smtClean="0"/>
              <a:t>                                                     </a:t>
            </a:r>
            <a:r>
              <a:rPr lang="fr-FR" sz="1000" dirty="0" err="1" smtClean="0"/>
              <a:t>Hypermobilté</a:t>
            </a:r>
            <a:r>
              <a:rPr lang="fr-FR" sz="1000" dirty="0" smtClean="0"/>
              <a:t>  articulaire</a:t>
            </a:r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 </a:t>
            </a:r>
            <a:r>
              <a:rPr lang="fr-FR" sz="1200" dirty="0" smtClean="0"/>
              <a:t>PPR, Horton </a:t>
            </a:r>
            <a:r>
              <a:rPr lang="fr-FR" sz="1000" dirty="0" smtClean="0"/>
              <a:t>: les ceintures , céphalées</a:t>
            </a:r>
          </a:p>
          <a:p>
            <a:pPr marL="0" indent="0">
              <a:buNone/>
            </a:pPr>
            <a:r>
              <a:rPr lang="fr-FR" sz="1500" dirty="0" smtClean="0"/>
              <a:t>Sarcoïdose</a:t>
            </a:r>
            <a:r>
              <a:rPr lang="fr-FR" sz="1300" dirty="0" smtClean="0"/>
              <a:t> –</a:t>
            </a:r>
            <a:r>
              <a:rPr lang="fr-FR" sz="1100" dirty="0" smtClean="0"/>
              <a:t>atteinte musculo-squelettique </a:t>
            </a:r>
            <a:r>
              <a:rPr lang="fr-FR" sz="1300" dirty="0" smtClean="0"/>
              <a:t> </a:t>
            </a:r>
          </a:p>
          <a:p>
            <a:pPr marL="0" indent="0">
              <a:buNone/>
            </a:pPr>
            <a:r>
              <a:rPr lang="fr-FR" sz="1300" dirty="0" smtClean="0"/>
              <a:t>POLYARTHROSE </a:t>
            </a:r>
            <a:r>
              <a:rPr lang="fr-FR" sz="1100" dirty="0" smtClean="0"/>
              <a:t>– 40-60% des arthroses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fr-FR" sz="1600" dirty="0" smtClean="0"/>
              <a:t>Méningite/</a:t>
            </a:r>
            <a:r>
              <a:rPr lang="fr-FR" sz="1600" dirty="0" err="1" smtClean="0"/>
              <a:t>pachyméningite</a:t>
            </a:r>
            <a:endParaRPr lang="fr-FR" sz="1600" dirty="0" smtClean="0"/>
          </a:p>
          <a:p>
            <a:pPr marL="0" indent="0">
              <a:buNone/>
            </a:pPr>
            <a:r>
              <a:rPr lang="fr-FR" sz="1100" dirty="0"/>
              <a:t> </a:t>
            </a:r>
            <a:r>
              <a:rPr lang="fr-FR" sz="1100" dirty="0" smtClean="0"/>
              <a:t>                                     rachis et articulations périphériques   </a:t>
            </a:r>
          </a:p>
          <a:p>
            <a:pPr marL="0" indent="0">
              <a:buNone/>
            </a:pPr>
            <a:r>
              <a:rPr lang="fr-FR" sz="1300" dirty="0" smtClean="0"/>
              <a:t>INFECTIEUX</a:t>
            </a:r>
          </a:p>
          <a:p>
            <a:pPr marL="0" indent="0">
              <a:buNone/>
            </a:pPr>
            <a:r>
              <a:rPr lang="fr-FR" sz="1300" dirty="0"/>
              <a:t> </a:t>
            </a:r>
            <a:r>
              <a:rPr lang="fr-FR" sz="1300" dirty="0" smtClean="0"/>
              <a:t>VIRUS   </a:t>
            </a:r>
            <a:r>
              <a:rPr lang="fr-FR" sz="1500" dirty="0" smtClean="0"/>
              <a:t>HVC, HIV</a:t>
            </a:r>
            <a:r>
              <a:rPr lang="fr-FR" sz="1300" dirty="0" smtClean="0"/>
              <a:t>, EBV, Epstein Barr, Parvovirus,</a:t>
            </a:r>
          </a:p>
          <a:p>
            <a:pPr marL="0" indent="0">
              <a:buNone/>
            </a:pPr>
            <a:r>
              <a:rPr lang="fr-FR" sz="1300" dirty="0"/>
              <a:t> </a:t>
            </a:r>
            <a:r>
              <a:rPr lang="fr-FR" sz="1300" dirty="0" smtClean="0"/>
              <a:t>              </a:t>
            </a:r>
            <a:r>
              <a:rPr lang="fr-FR" sz="1500" dirty="0" err="1" smtClean="0"/>
              <a:t>Chikunguya</a:t>
            </a:r>
            <a:r>
              <a:rPr lang="fr-FR" sz="1300" dirty="0" smtClean="0"/>
              <a:t>, Dengue, arbovirose, </a:t>
            </a:r>
            <a:r>
              <a:rPr lang="fr-FR" sz="1500" dirty="0" smtClean="0"/>
              <a:t>rubéole</a:t>
            </a:r>
            <a:r>
              <a:rPr lang="fr-FR" sz="1300" dirty="0" smtClean="0"/>
              <a:t> ,</a:t>
            </a:r>
          </a:p>
          <a:p>
            <a:pPr marL="0" indent="0">
              <a:buNone/>
            </a:pPr>
            <a:r>
              <a:rPr lang="fr-FR" sz="1300" dirty="0"/>
              <a:t> </a:t>
            </a:r>
            <a:r>
              <a:rPr lang="fr-FR" sz="1300" dirty="0" smtClean="0"/>
              <a:t>              Coronavirus  </a:t>
            </a:r>
          </a:p>
          <a:p>
            <a:pPr marL="0" indent="0">
              <a:buNone/>
            </a:pPr>
            <a:r>
              <a:rPr lang="fr-FR" sz="1300" dirty="0" smtClean="0"/>
              <a:t>Bactérien  Syphilis, tuberculose, Lèpre ,</a:t>
            </a:r>
            <a:r>
              <a:rPr lang="fr-FR" sz="1500" dirty="0" smtClean="0"/>
              <a:t>Lyme</a:t>
            </a:r>
            <a:r>
              <a:rPr lang="fr-FR" sz="1300" dirty="0" smtClean="0"/>
              <a:t>             </a:t>
            </a:r>
          </a:p>
          <a:p>
            <a:pPr marL="0" indent="0">
              <a:buNone/>
            </a:pPr>
            <a:r>
              <a:rPr lang="fr-FR" sz="1600" dirty="0"/>
              <a:t> </a:t>
            </a:r>
            <a:r>
              <a:rPr lang="fr-FR" sz="1600" dirty="0" smtClean="0"/>
              <a:t>               </a:t>
            </a:r>
            <a:r>
              <a:rPr lang="fr-FR" sz="1300" dirty="0" err="1" smtClean="0"/>
              <a:t>endocardite,leptospirose</a:t>
            </a:r>
            <a:r>
              <a:rPr lang="fr-FR" sz="1300" dirty="0" smtClean="0"/>
              <a:t>, </a:t>
            </a:r>
            <a:r>
              <a:rPr lang="fr-FR" sz="1500" dirty="0" smtClean="0"/>
              <a:t>Whipple</a:t>
            </a:r>
          </a:p>
          <a:p>
            <a:pPr marL="0" indent="0">
              <a:buNone/>
            </a:pPr>
            <a:r>
              <a:rPr lang="fr-FR" sz="1300" dirty="0" smtClean="0"/>
              <a:t>ENDOCRINOPATHIE et DYSMETABOLIQUE</a:t>
            </a:r>
          </a:p>
          <a:p>
            <a:pPr marL="0" indent="0">
              <a:buNone/>
            </a:pPr>
            <a:r>
              <a:rPr lang="fr-FR" sz="1500" dirty="0"/>
              <a:t> </a:t>
            </a:r>
            <a:r>
              <a:rPr lang="fr-FR" sz="1500" dirty="0" smtClean="0"/>
              <a:t>Dysthyroïdie  </a:t>
            </a:r>
            <a:r>
              <a:rPr lang="fr-FR" sz="1500" dirty="0"/>
              <a:t>H</a:t>
            </a:r>
            <a:r>
              <a:rPr lang="fr-FR" sz="1500" dirty="0" smtClean="0"/>
              <a:t>ashimoto ou Basedow    </a:t>
            </a:r>
          </a:p>
          <a:p>
            <a:pPr marL="0" indent="0">
              <a:buNone/>
            </a:pPr>
            <a:r>
              <a:rPr lang="fr-FR" sz="1500" dirty="0"/>
              <a:t> </a:t>
            </a:r>
            <a:r>
              <a:rPr lang="fr-FR" sz="1500" dirty="0" smtClean="0"/>
              <a:t>Addison, Cushing, Acromégalie</a:t>
            </a:r>
          </a:p>
          <a:p>
            <a:pPr marL="0" indent="0">
              <a:buNone/>
            </a:pPr>
            <a:r>
              <a:rPr lang="fr-FR" sz="1500" dirty="0" smtClean="0"/>
              <a:t> </a:t>
            </a:r>
            <a:r>
              <a:rPr lang="fr-FR" sz="1500" dirty="0" err="1" smtClean="0"/>
              <a:t>Hyperparathyroïde</a:t>
            </a:r>
            <a:r>
              <a:rPr lang="fr-FR" sz="1500" dirty="0" smtClean="0"/>
              <a:t>  </a:t>
            </a:r>
          </a:p>
          <a:p>
            <a:pPr marL="0" indent="0">
              <a:buNone/>
            </a:pPr>
            <a:r>
              <a:rPr lang="fr-FR" sz="1500" dirty="0" smtClean="0"/>
              <a:t> Diabète (neuropathie, </a:t>
            </a:r>
            <a:r>
              <a:rPr lang="fr-FR" sz="1500" dirty="0" err="1" smtClean="0"/>
              <a:t>cheiroarthroparthie</a:t>
            </a:r>
            <a:r>
              <a:rPr lang="fr-FR" sz="1500" dirty="0" smtClean="0"/>
              <a:t>, capsulite)</a:t>
            </a:r>
          </a:p>
          <a:p>
            <a:pPr marL="0" indent="0">
              <a:buNone/>
            </a:pPr>
            <a:r>
              <a:rPr lang="fr-FR" sz="1500" dirty="0"/>
              <a:t> </a:t>
            </a:r>
            <a:r>
              <a:rPr lang="fr-FR" sz="1500" dirty="0" err="1" smtClean="0"/>
              <a:t>Hypophosphorémie</a:t>
            </a:r>
            <a:r>
              <a:rPr lang="fr-FR" sz="1500" dirty="0" smtClean="0"/>
              <a:t> chronique</a:t>
            </a:r>
            <a:endParaRPr lang="fr-FR" sz="15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784764" y="2685011"/>
            <a:ext cx="1321723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3158836" y="3832167"/>
            <a:ext cx="1039091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308466" y="4642341"/>
            <a:ext cx="8562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>
            <a:off x="3341716" y="4896196"/>
            <a:ext cx="856211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lèche droite 22"/>
          <p:cNvSpPr/>
          <p:nvPr/>
        </p:nvSpPr>
        <p:spPr>
          <a:xfrm>
            <a:off x="3266902" y="5104015"/>
            <a:ext cx="931025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5" name="Connecteur droit avec flèche 24"/>
          <p:cNvCxnSpPr/>
          <p:nvPr/>
        </p:nvCxnSpPr>
        <p:spPr>
          <a:xfrm flipV="1">
            <a:off x="3158836" y="3990109"/>
            <a:ext cx="1005840" cy="1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avec flèche 35"/>
          <p:cNvCxnSpPr/>
          <p:nvPr/>
        </p:nvCxnSpPr>
        <p:spPr>
          <a:xfrm>
            <a:off x="3266902" y="6409113"/>
            <a:ext cx="101415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en angle 38"/>
          <p:cNvCxnSpPr/>
          <p:nvPr/>
        </p:nvCxnSpPr>
        <p:spPr>
          <a:xfrm>
            <a:off x="3000895" y="2934393"/>
            <a:ext cx="831272" cy="4904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/>
          <p:nvPr/>
        </p:nvCxnSpPr>
        <p:spPr>
          <a:xfrm flipH="1">
            <a:off x="4389121" y="1828800"/>
            <a:ext cx="1388224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/>
          <p:cNvCxnSpPr/>
          <p:nvPr/>
        </p:nvCxnSpPr>
        <p:spPr>
          <a:xfrm flipH="1">
            <a:off x="4389120" y="2277687"/>
            <a:ext cx="1571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/>
          <p:cNvCxnSpPr/>
          <p:nvPr/>
        </p:nvCxnSpPr>
        <p:spPr>
          <a:xfrm>
            <a:off x="1837113" y="1828800"/>
            <a:ext cx="15046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/>
          <p:cNvCxnSpPr/>
          <p:nvPr/>
        </p:nvCxnSpPr>
        <p:spPr>
          <a:xfrm flipV="1">
            <a:off x="1828800" y="2053244"/>
            <a:ext cx="1512916" cy="83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avec flèche 54"/>
          <p:cNvCxnSpPr/>
          <p:nvPr/>
        </p:nvCxnSpPr>
        <p:spPr>
          <a:xfrm>
            <a:off x="2535382" y="2277687"/>
            <a:ext cx="8063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/>
          <p:nvPr/>
        </p:nvCxnSpPr>
        <p:spPr>
          <a:xfrm>
            <a:off x="2518756" y="3524596"/>
            <a:ext cx="1097280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avec flèche 58"/>
          <p:cNvCxnSpPr/>
          <p:nvPr/>
        </p:nvCxnSpPr>
        <p:spPr>
          <a:xfrm flipV="1">
            <a:off x="3092335" y="4314305"/>
            <a:ext cx="1014152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avec flèche 60"/>
          <p:cNvCxnSpPr/>
          <p:nvPr/>
        </p:nvCxnSpPr>
        <p:spPr>
          <a:xfrm flipH="1">
            <a:off x="4389120" y="2024149"/>
            <a:ext cx="157110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2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233391"/>
          </a:xfrm>
        </p:spPr>
        <p:txBody>
          <a:bodyPr>
            <a:noAutofit/>
          </a:bodyPr>
          <a:lstStyle/>
          <a:p>
            <a:r>
              <a:rPr lang="fr-FR" sz="2000" dirty="0" smtClean="0"/>
              <a:t>suite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723207"/>
            <a:ext cx="10515600" cy="54537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     </a:t>
            </a:r>
            <a:r>
              <a:rPr lang="fr-FR" sz="1800" dirty="0" smtClean="0"/>
              <a:t>Nociceptif                                                                 Mixte                                                        Neuropathique</a:t>
            </a:r>
          </a:p>
          <a:p>
            <a:pPr marL="0" indent="0">
              <a:buNone/>
            </a:pPr>
            <a:r>
              <a:rPr lang="fr-FR" sz="1000" dirty="0" smtClean="0"/>
              <a:t>RHUMATISME METABOLIQUE ou ASSOCIE                                                                                           DEPRESSION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1000" dirty="0" smtClean="0"/>
              <a:t>Goutte</a:t>
            </a:r>
          </a:p>
          <a:p>
            <a:pPr marL="0" indent="0">
              <a:buNone/>
            </a:pPr>
            <a:r>
              <a:rPr lang="fr-FR" sz="1000" dirty="0" smtClean="0"/>
              <a:t>CCA</a:t>
            </a:r>
          </a:p>
          <a:p>
            <a:pPr marL="0" indent="0">
              <a:buNone/>
            </a:pPr>
            <a:r>
              <a:rPr lang="fr-FR" sz="1000" dirty="0" smtClean="0"/>
              <a:t>Apatite                                                                                                                                                          Saturnisme                                                                                                               </a:t>
            </a:r>
            <a:r>
              <a:rPr lang="fr-FR" sz="1000" dirty="0" err="1"/>
              <a:t>R</a:t>
            </a:r>
            <a:r>
              <a:rPr lang="fr-FR" sz="1000" dirty="0" err="1" smtClean="0"/>
              <a:t>adiculopathies</a:t>
            </a:r>
            <a:endParaRPr lang="fr-FR" sz="1000" dirty="0" smtClean="0"/>
          </a:p>
          <a:p>
            <a:pPr marL="0" indent="0">
              <a:buNone/>
            </a:pPr>
            <a:r>
              <a:rPr lang="fr-FR" sz="1000" dirty="0" smtClean="0"/>
              <a:t>Hémochromatose                                             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fr-FR" sz="1000" dirty="0" smtClean="0"/>
              <a:t>Ostéomalacie, déficit en vitamine D    </a:t>
            </a:r>
          </a:p>
          <a:p>
            <a:pPr marL="0" indent="0">
              <a:buNone/>
            </a:pPr>
            <a:r>
              <a:rPr lang="fr-FR" sz="1000" dirty="0" err="1" smtClean="0"/>
              <a:t>Hypophohatasie</a:t>
            </a:r>
            <a:r>
              <a:rPr lang="fr-FR" sz="1000" dirty="0" smtClean="0"/>
              <a:t>                                                                                                         </a:t>
            </a:r>
            <a:r>
              <a:rPr lang="fr-FR" sz="1000" dirty="0"/>
              <a:t>A</a:t>
            </a:r>
            <a:r>
              <a:rPr lang="fr-FR" sz="1000" dirty="0" smtClean="0"/>
              <a:t>utres métaux lourds (brome, aluminium, cadmium…)</a:t>
            </a:r>
          </a:p>
          <a:p>
            <a:pPr marL="0" indent="0">
              <a:buNone/>
            </a:pPr>
            <a:r>
              <a:rPr lang="fr-FR" sz="1000" dirty="0" smtClean="0"/>
              <a:t>Hyperostose squelettique diffuse</a:t>
            </a:r>
          </a:p>
          <a:p>
            <a:pPr marL="0" indent="0">
              <a:buNone/>
            </a:pPr>
            <a:r>
              <a:rPr lang="fr-FR" sz="1000" dirty="0" err="1" smtClean="0"/>
              <a:t>Pachydermopériostose</a:t>
            </a:r>
            <a:endParaRPr lang="fr-FR" sz="1000" dirty="0" smtClean="0"/>
          </a:p>
          <a:p>
            <a:pPr marL="0" indent="0">
              <a:buNone/>
            </a:pPr>
            <a:r>
              <a:rPr lang="fr-FR" sz="1000" dirty="0" smtClean="0"/>
              <a:t>Fluorose</a:t>
            </a:r>
            <a:endParaRPr lang="fr-FR" sz="1000" dirty="0"/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                                                                                                                                                            Maladie digestive                                                                                                          Maladie de </a:t>
            </a:r>
            <a:r>
              <a:rPr lang="fr-FR" sz="1000" dirty="0"/>
              <a:t>F</a:t>
            </a:r>
            <a:r>
              <a:rPr lang="fr-FR" sz="1000" dirty="0" smtClean="0"/>
              <a:t>abry  </a:t>
            </a:r>
            <a:endParaRPr lang="fr-FR" sz="1000" dirty="0"/>
          </a:p>
          <a:p>
            <a:pPr marL="0" indent="0">
              <a:buNone/>
            </a:pPr>
            <a:r>
              <a:rPr lang="fr-FR" sz="1000" dirty="0"/>
              <a:t>  </a:t>
            </a:r>
            <a:r>
              <a:rPr lang="fr-FR" sz="1000" dirty="0" smtClean="0"/>
              <a:t>                                                                                                                                                      Intolérance au lactose</a:t>
            </a:r>
            <a:endParaRPr lang="fr-FR" sz="1000" dirty="0"/>
          </a:p>
          <a:p>
            <a:pPr marL="0" indent="0">
              <a:buNone/>
            </a:pPr>
            <a:r>
              <a:rPr lang="fr-FR" sz="1000" dirty="0"/>
              <a:t>  </a:t>
            </a:r>
            <a:r>
              <a:rPr lang="fr-FR" sz="1000" dirty="0" smtClean="0"/>
              <a:t>                                                                                                                                                    Maladie </a:t>
            </a:r>
            <a:r>
              <a:rPr lang="fr-FR" sz="1000" dirty="0" err="1" smtClean="0"/>
              <a:t>coeliaque</a:t>
            </a:r>
            <a:r>
              <a:rPr lang="fr-FR" sz="1000" dirty="0" smtClean="0"/>
              <a:t>, MICI</a:t>
            </a:r>
            <a:endParaRPr lang="fr-FR" sz="1000" dirty="0"/>
          </a:p>
          <a:p>
            <a:pPr marL="0" indent="0">
              <a:buNone/>
            </a:pPr>
            <a:r>
              <a:rPr lang="fr-FR" sz="1000" dirty="0"/>
              <a:t> </a:t>
            </a:r>
            <a:r>
              <a:rPr lang="fr-FR" sz="1000" dirty="0" smtClean="0"/>
              <a:t>HEMOPATHIES, CANCERS</a:t>
            </a:r>
          </a:p>
          <a:p>
            <a:pPr marL="0" indent="0">
              <a:buNone/>
            </a:pPr>
            <a:r>
              <a:rPr lang="fr-FR" sz="1000" dirty="0" smtClean="0"/>
              <a:t>Leucémie, lymphome</a:t>
            </a:r>
          </a:p>
          <a:p>
            <a:pPr marL="0" indent="0">
              <a:buNone/>
            </a:pPr>
            <a:r>
              <a:rPr lang="fr-FR" sz="1000" dirty="0" smtClean="0"/>
              <a:t>Myélome (+), </a:t>
            </a:r>
          </a:p>
          <a:p>
            <a:pPr marL="0" indent="0">
              <a:buNone/>
            </a:pPr>
            <a:r>
              <a:rPr lang="fr-FR" sz="1000" dirty="0" smtClean="0"/>
              <a:t>Déficit </a:t>
            </a:r>
            <a:r>
              <a:rPr lang="fr-FR" sz="1000" dirty="0" err="1" smtClean="0"/>
              <a:t>Ig</a:t>
            </a:r>
            <a:endParaRPr lang="fr-FR" sz="1000" dirty="0" smtClean="0"/>
          </a:p>
          <a:p>
            <a:pPr marL="0" indent="0">
              <a:buNone/>
            </a:pPr>
            <a:r>
              <a:rPr lang="fr-FR" sz="1000" dirty="0" smtClean="0"/>
              <a:t>Métastases osseuses</a:t>
            </a:r>
          </a:p>
          <a:p>
            <a:pPr marL="0" indent="0">
              <a:buNone/>
            </a:pPr>
            <a:r>
              <a:rPr lang="fr-FR" sz="1000" dirty="0" smtClean="0"/>
              <a:t>Syndrome paranéoplasique (ex: Pierre Marie..)</a:t>
            </a:r>
          </a:p>
          <a:p>
            <a:pPr marL="0" indent="0">
              <a:buNone/>
            </a:pPr>
            <a:r>
              <a:rPr lang="fr-FR" sz="1000" dirty="0" smtClean="0"/>
              <a:t>IATROGENIE</a:t>
            </a:r>
          </a:p>
          <a:p>
            <a:pPr marL="0" indent="0">
              <a:buNone/>
            </a:pPr>
            <a:r>
              <a:rPr lang="fr-FR" sz="1000" dirty="0" smtClean="0"/>
              <a:t>Statines (myopathies)</a:t>
            </a:r>
          </a:p>
          <a:p>
            <a:pPr marL="0" indent="0">
              <a:buNone/>
            </a:pPr>
            <a:r>
              <a:rPr lang="fr-FR" sz="1000" dirty="0" err="1" smtClean="0"/>
              <a:t>Antiaromatases</a:t>
            </a:r>
            <a:r>
              <a:rPr lang="fr-FR" sz="1000" dirty="0" smtClean="0"/>
              <a:t> (</a:t>
            </a:r>
            <a:r>
              <a:rPr lang="fr-FR" sz="1000" dirty="0" err="1" smtClean="0"/>
              <a:t>polyenthésopathie</a:t>
            </a:r>
            <a:r>
              <a:rPr lang="fr-FR" sz="1000" dirty="0" smtClean="0"/>
              <a:t>, </a:t>
            </a:r>
            <a:r>
              <a:rPr lang="fr-FR" sz="1000" dirty="0" err="1" smtClean="0"/>
              <a:t>arthromyalgies</a:t>
            </a:r>
            <a:r>
              <a:rPr lang="fr-FR" sz="1000" dirty="0" smtClean="0"/>
              <a:t>))</a:t>
            </a:r>
          </a:p>
          <a:p>
            <a:pPr marL="0" indent="0">
              <a:buNone/>
            </a:pPr>
            <a:r>
              <a:rPr lang="fr-FR" sz="1000" dirty="0" err="1" smtClean="0"/>
              <a:t>Bisphosphonates</a:t>
            </a:r>
            <a:endParaRPr lang="fr-FR" sz="1000" dirty="0" smtClean="0"/>
          </a:p>
          <a:p>
            <a:pPr marL="0" indent="0">
              <a:buNone/>
            </a:pPr>
            <a:r>
              <a:rPr lang="fr-FR" sz="1000" dirty="0"/>
              <a:t>R</a:t>
            </a:r>
            <a:r>
              <a:rPr lang="fr-FR" sz="1000" dirty="0" smtClean="0"/>
              <a:t>étinoïdes</a:t>
            </a:r>
          </a:p>
          <a:p>
            <a:pPr marL="0" indent="0">
              <a:buNone/>
            </a:pPr>
            <a:r>
              <a:rPr lang="fr-FR" sz="1000" dirty="0" smtClean="0"/>
              <a:t> </a:t>
            </a:r>
            <a:endParaRPr lang="fr-FR" sz="1800" u="sng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2219498" y="2435629"/>
            <a:ext cx="133003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770611" y="4588625"/>
            <a:ext cx="2635134" cy="8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>
            <a:off x="3000895" y="4979324"/>
            <a:ext cx="138822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3341716" y="5627716"/>
            <a:ext cx="1064029" cy="166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011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50264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SUITE</a:t>
            </a:r>
            <a:endParaRPr lang="fr-FR" sz="2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r-FR" dirty="0" smtClean="0"/>
              <a:t>                                         </a:t>
            </a:r>
            <a:r>
              <a:rPr lang="fr-FR" sz="2000" b="1" dirty="0" smtClean="0"/>
              <a:t>Absence de cause identifiable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                           Douleur </a:t>
            </a:r>
            <a:r>
              <a:rPr lang="fr-FR" sz="2000" i="1" dirty="0" smtClean="0"/>
              <a:t>NOCIPLASTIQUE  = altération de la nociception sans cause tissulaire ou neurologique</a:t>
            </a:r>
          </a:p>
          <a:p>
            <a:pPr marL="0" indent="0">
              <a:buNone/>
            </a:pPr>
            <a:endParaRPr lang="fr-FR" sz="2000" dirty="0"/>
          </a:p>
          <a:p>
            <a:pPr marL="0" indent="0">
              <a:buNone/>
            </a:pPr>
            <a:r>
              <a:rPr lang="fr-FR" sz="2000" b="1" dirty="0" smtClean="0"/>
              <a:t>FIBROMYALGIE</a:t>
            </a:r>
            <a:r>
              <a:rPr lang="fr-FR" sz="2000" dirty="0" smtClean="0"/>
              <a:t>  Le trépied : douleur diffuse, sommeil non récupérateur, asthénie non induite (épuisement)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Primitive  (prévalence 0,5 à12% -5%) ou associée (</a:t>
            </a:r>
            <a:r>
              <a:rPr lang="fr-FR" sz="1800" dirty="0" smtClean="0"/>
              <a:t>SPAP, PR, GS, Lupus, maladie </a:t>
            </a:r>
            <a:r>
              <a:rPr lang="fr-FR" sz="1800" dirty="0" err="1" smtClean="0"/>
              <a:t>coeliaque</a:t>
            </a:r>
            <a:r>
              <a:rPr lang="fr-FR" sz="1800" dirty="0" smtClean="0"/>
              <a:t>, MICI, psoriasis,  virus</a:t>
            </a:r>
            <a:r>
              <a:rPr lang="fr-FR" sz="2000" dirty="0" smtClean="0"/>
              <a:t>…: 10 à 60% - 30% en</a:t>
            </a:r>
          </a:p>
          <a:p>
            <a:pPr marL="0" indent="0">
              <a:buNone/>
            </a:pPr>
            <a:r>
              <a:rPr lang="fr-FR" sz="2000" dirty="0"/>
              <a:t> </a:t>
            </a:r>
            <a:r>
              <a:rPr lang="fr-FR" sz="2000" dirty="0" smtClean="0"/>
              <a:t>                                                                                   moyenne si rhumatisme chronique)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Syndrome de fatigue chronique : forme clinique de fibromyalgie?</a:t>
            </a:r>
          </a:p>
          <a:p>
            <a:pPr marL="0" indent="0">
              <a:buNone/>
            </a:pPr>
            <a:r>
              <a:rPr lang="fr-FR" sz="2000" dirty="0" err="1" smtClean="0"/>
              <a:t>Whiplash</a:t>
            </a:r>
            <a:r>
              <a:rPr lang="fr-FR" sz="2000" dirty="0" smtClean="0"/>
              <a:t> syndrome</a:t>
            </a:r>
          </a:p>
          <a:p>
            <a:pPr marL="0" indent="0">
              <a:buNone/>
            </a:pPr>
            <a:r>
              <a:rPr lang="fr-FR" sz="2000" dirty="0" smtClean="0"/>
              <a:t>                            Douleur </a:t>
            </a:r>
            <a:r>
              <a:rPr lang="fr-FR" sz="2000" i="1" dirty="0" smtClean="0"/>
              <a:t>NEUROPATHIQUE = lésion neurologique</a:t>
            </a:r>
          </a:p>
          <a:p>
            <a:pPr marL="0" indent="0">
              <a:buNone/>
            </a:pPr>
            <a:r>
              <a:rPr lang="fr-FR" sz="2000" b="1" dirty="0"/>
              <a:t>Neuropathie petites fibres </a:t>
            </a:r>
            <a:r>
              <a:rPr lang="fr-FR" sz="2000" dirty="0"/>
              <a:t>: Distinction pas toujours aisée avec fibromyalgie-souvent </a:t>
            </a:r>
            <a:r>
              <a:rPr lang="fr-FR" sz="2000" dirty="0" smtClean="0"/>
              <a:t>associée (NPF non longueur-dépendante</a:t>
            </a:r>
            <a:r>
              <a:rPr lang="fr-FR" sz="1800" dirty="0" smtClean="0"/>
              <a:t>). Association avec diabète, hypertriglycéridémie, </a:t>
            </a:r>
            <a:r>
              <a:rPr lang="fr-FR" sz="1800" dirty="0" err="1" smtClean="0"/>
              <a:t>hyperuricémie</a:t>
            </a:r>
            <a:r>
              <a:rPr lang="fr-FR" sz="1800" dirty="0" smtClean="0"/>
              <a:t>, déficit en B12,, agents neurotoxiques (alcool…), MAI (</a:t>
            </a:r>
            <a:r>
              <a:rPr lang="fr-FR" sz="1800" dirty="0" err="1" smtClean="0"/>
              <a:t>GSj</a:t>
            </a:r>
            <a:r>
              <a:rPr lang="fr-FR" sz="1800" dirty="0" smtClean="0"/>
              <a:t>,, maladie </a:t>
            </a:r>
            <a:r>
              <a:rPr lang="fr-FR" sz="1800" dirty="0" err="1" smtClean="0"/>
              <a:t>coeliaque</a:t>
            </a:r>
            <a:r>
              <a:rPr lang="fr-FR" sz="1800" dirty="0" smtClean="0"/>
              <a:t>, LES, </a:t>
            </a:r>
            <a:r>
              <a:rPr lang="fr-FR" sz="1800" dirty="0" err="1" smtClean="0"/>
              <a:t>sartcoidose</a:t>
            </a:r>
            <a:r>
              <a:rPr lang="fr-FR" sz="1800" dirty="0" smtClean="0"/>
              <a:t>, </a:t>
            </a:r>
            <a:r>
              <a:rPr lang="fr-FR" sz="1800" dirty="0" err="1" smtClean="0"/>
              <a:t>sy</a:t>
            </a:r>
            <a:r>
              <a:rPr lang="fr-FR" sz="1800" dirty="0" smtClean="0"/>
              <a:t>; </a:t>
            </a:r>
            <a:r>
              <a:rPr lang="fr-FR" sz="1800" dirty="0" err="1" smtClean="0"/>
              <a:t>paranéo</a:t>
            </a:r>
            <a:r>
              <a:rPr lang="fr-FR" sz="1800" dirty="0" smtClean="0"/>
              <a:t>), </a:t>
            </a:r>
            <a:r>
              <a:rPr lang="fr-FR" sz="1800" dirty="0" err="1" smtClean="0"/>
              <a:t>cryoglobulinémie</a:t>
            </a:r>
            <a:r>
              <a:rPr lang="fr-FR" sz="1800" dirty="0" smtClean="0"/>
              <a:t>, SED,, troubles neuro (Parkinson, SLA, SEP, NP sensitive à anti-HDS ou FGFFR3), amylose héréditaire, mutations canaux sodiques.</a:t>
            </a:r>
          </a:p>
          <a:p>
            <a:pPr marL="0" indent="0">
              <a:buNone/>
            </a:pPr>
            <a:r>
              <a:rPr lang="fr-FR" sz="2000" dirty="0" smtClean="0"/>
              <a:t>Fibres Ad et C : T°, douleur et démangeaison + SNA . Association des douleurs à </a:t>
            </a:r>
            <a:r>
              <a:rPr lang="fr-FR" sz="2000" dirty="0" err="1" smtClean="0"/>
              <a:t>érythromélalgie</a:t>
            </a:r>
            <a:r>
              <a:rPr lang="fr-FR" sz="2000" dirty="0" smtClean="0"/>
              <a:t> ( cause génétique)</a:t>
            </a:r>
          </a:p>
          <a:p>
            <a:pPr marL="0" indent="0">
              <a:buNone/>
            </a:pPr>
            <a:r>
              <a:rPr lang="fr-FR" sz="2000" dirty="0" smtClean="0"/>
              <a:t> Dg = biopsie cutanée, potentiels évoqués laser, microscopie </a:t>
            </a:r>
            <a:r>
              <a:rPr lang="fr-FR" sz="2000" dirty="0" err="1" smtClean="0"/>
              <a:t>confocale</a:t>
            </a:r>
            <a:r>
              <a:rPr lang="fr-FR" sz="2000" dirty="0" smtClean="0"/>
              <a:t> de la cornée, conductance cutanée électrochimique </a:t>
            </a:r>
            <a:endParaRPr lang="fr-FR" sz="2000" dirty="0"/>
          </a:p>
          <a:p>
            <a:pPr marL="0" indent="0">
              <a:buNone/>
            </a:pPr>
            <a:r>
              <a:rPr lang="fr-FR" sz="2000" dirty="0" smtClean="0"/>
              <a:t>                             A PART</a:t>
            </a:r>
          </a:p>
          <a:p>
            <a:pPr marL="0" indent="0">
              <a:buNone/>
            </a:pPr>
            <a:r>
              <a:rPr lang="fr-FR" sz="2000" b="1" dirty="0" smtClean="0"/>
              <a:t>SED </a:t>
            </a:r>
            <a:r>
              <a:rPr lang="fr-FR" sz="2000" dirty="0" smtClean="0"/>
              <a:t>: tableau </a:t>
            </a:r>
            <a:r>
              <a:rPr lang="fr-FR" sz="2000" dirty="0" err="1" smtClean="0"/>
              <a:t>fibromyalgique</a:t>
            </a:r>
            <a:r>
              <a:rPr lang="fr-FR" sz="2000" dirty="0" smtClean="0"/>
              <a:t> / NPF  associé : </a:t>
            </a:r>
            <a:r>
              <a:rPr lang="fr-FR" sz="2000" dirty="0" err="1" smtClean="0"/>
              <a:t>hyperlaxité</a:t>
            </a:r>
            <a:r>
              <a:rPr lang="fr-FR" sz="2000" dirty="0" smtClean="0"/>
              <a:t> + déficit proprioceptif </a:t>
            </a:r>
            <a:r>
              <a:rPr lang="fr-FR" sz="2000" dirty="0" err="1" smtClean="0"/>
              <a:t>capsuloarticulaire</a:t>
            </a:r>
            <a:endParaRPr lang="fr-FR" sz="2000" dirty="0" smtClean="0"/>
          </a:p>
        </p:txBody>
      </p:sp>
    </p:spTree>
    <p:extLst>
      <p:ext uri="{BB962C8B-B14F-4D97-AF65-F5344CB8AC3E}">
        <p14:creationId xmlns:p14="http://schemas.microsoft.com/office/powerpoint/2010/main" val="2958028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258330"/>
          </a:xfrm>
        </p:spPr>
        <p:txBody>
          <a:bodyPr>
            <a:normAutofit fontScale="90000"/>
          </a:bodyPr>
          <a:lstStyle/>
          <a:p>
            <a:r>
              <a:rPr lang="fr-FR" sz="2000" dirty="0" smtClean="0"/>
              <a:t>Critères diagnostiques de la fibromyalgie</a:t>
            </a:r>
            <a:endParaRPr lang="fr-FR" sz="20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51751"/>
          <a:stretch/>
        </p:blipFill>
        <p:spPr>
          <a:xfrm>
            <a:off x="526826" y="1147157"/>
            <a:ext cx="5698936" cy="423874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5762" y="1147157"/>
            <a:ext cx="5228704" cy="457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0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436" r="-1436" b="71829"/>
          <a:stretch/>
        </p:blipFill>
        <p:spPr>
          <a:xfrm>
            <a:off x="769914" y="714174"/>
            <a:ext cx="5132122" cy="208564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44" y="714173"/>
            <a:ext cx="5335074" cy="572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52719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1097</Words>
  <Application>Microsoft Office PowerPoint</Application>
  <PresentationFormat>Grand écran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Thème Office</vt:lpstr>
      <vt:lpstr>LE SYNDROME DOULOUREUX DIFFUS 2</vt:lpstr>
      <vt:lpstr>Prévalence de la douleur F. Bailly 2022 Rev. rhum</vt:lpstr>
      <vt:lpstr>Classification de la douleur         Raja SN Pain 2020  P Bertin 2024</vt:lpstr>
      <vt:lpstr>Comment reconnaître une douleur nociplastique ?  J. Nojs J Clin Med 2021, 10</vt:lpstr>
      <vt:lpstr>Syndrome douloureux diffus : la douleur a une cause identifiable ou non. VD de Wide 2011,LJ Crofford 2021 , D. Alcaix</vt:lpstr>
      <vt:lpstr>suite</vt:lpstr>
      <vt:lpstr>SUITE</vt:lpstr>
      <vt:lpstr>Critères diagnostiques de la fibromyalgie</vt:lpstr>
      <vt:lpstr>Présentation PowerPoint</vt:lpstr>
      <vt:lpstr>CAT devant une une douleur diffuse non septique </vt:lpstr>
      <vt:lpstr>Présentation PowerPoint</vt:lpstr>
      <vt:lpstr>Présentation PowerPoint</vt:lpstr>
      <vt:lpstr>Voies d’intégration douleur inflammatoire  ou non inflammatoire Rheumatologia  G Motyl 2024  DRG : ganglions dorsaux Nav : canal sodique TRP : canal potentiel transitoire  PAN neurone afférent DHN : neurone corne dorsale NNT : neurone nociceptif</vt:lpstr>
      <vt:lpstr>La douleur nociplastique dans la PR ARD 2024 DJ Clauw</vt:lpstr>
      <vt:lpstr>FIBROMYALGIE : La physiopathologie est immunologique ?   Goebbel JCI 2021</vt:lpstr>
      <vt:lpstr>Suite : présence d’IgG anti anti-satellite glial cell    E Knock Pain 2024 .  Transfert des Ig dans les ganglions spinaux postérieurs  fibromyalgie</vt:lpstr>
      <vt:lpstr>Facteurs favorisants de la douleur nociplastique</vt:lpstr>
    </vt:vector>
  </TitlesOfParts>
  <Company>Groupe Hospitalier du Havre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SYNDROME DOULOUREUX DIFFUS 2</dc:title>
  <dc:creator>ALCAIX Didier</dc:creator>
  <cp:lastModifiedBy>ALCAIX Didier</cp:lastModifiedBy>
  <cp:revision>13</cp:revision>
  <dcterms:created xsi:type="dcterms:W3CDTF">2024-10-03T16:03:14Z</dcterms:created>
  <dcterms:modified xsi:type="dcterms:W3CDTF">2024-10-08T07:40:04Z</dcterms:modified>
</cp:coreProperties>
</file>