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4" r:id="rId2"/>
    <p:sldId id="262" r:id="rId3"/>
    <p:sldId id="257" r:id="rId4"/>
    <p:sldId id="263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7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4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3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3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0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8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1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8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0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2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B1915-435B-409F-A505-B2A05B441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861" y="3126608"/>
            <a:ext cx="108402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>
                <a:solidFill>
                  <a:srgbClr val="002060"/>
                </a:solidFill>
                <a:latin typeface="+mn-lt"/>
              </a:rPr>
              <a:t>CONSEQUENCES DE LA CORTICOTHERAPIE</a:t>
            </a:r>
            <a:endParaRPr lang="fr-FR" sz="7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1AD86F-7B50-4ADB-89F3-60342E42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306874"/>
            <a:ext cx="1553177" cy="14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A46A0E-C695-49E7-94A1-5B4457C314D3}"/>
              </a:ext>
            </a:extLst>
          </p:cNvPr>
          <p:cNvSpPr txBox="1"/>
          <p:nvPr/>
        </p:nvSpPr>
        <p:spPr>
          <a:xfrm>
            <a:off x="298174" y="1681170"/>
            <a:ext cx="3154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QUOI DE NEUF EN RHUMATO ? </a:t>
            </a:r>
          </a:p>
          <a:p>
            <a:pPr algn="ctr"/>
            <a:r>
              <a:rPr lang="fr-FR" sz="1400" b="1" dirty="0"/>
              <a:t> 8 octobre 2024</a:t>
            </a:r>
          </a:p>
        </p:txBody>
      </p:sp>
      <p:pic>
        <p:nvPicPr>
          <p:cNvPr id="1028" name="Picture 4" descr="Accueil – Groupe Hospitalier du Havre - Groupe Hospitalier du Havre">
            <a:extLst>
              <a:ext uri="{FF2B5EF4-FFF2-40B4-BE49-F238E27FC236}">
                <a16:creationId xmlns:a16="http://schemas.microsoft.com/office/drawing/2014/main" id="{BE01E2BB-1B20-47BE-A2ED-C0267EB0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71" y="137465"/>
            <a:ext cx="14287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D7DD110-4878-4D30-A227-A108496DE714}"/>
              </a:ext>
            </a:extLst>
          </p:cNvPr>
          <p:cNvSpPr txBox="1"/>
          <p:nvPr/>
        </p:nvSpPr>
        <p:spPr>
          <a:xfrm>
            <a:off x="3353462" y="5027121"/>
            <a:ext cx="55460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DR LATAOUI SADOK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PHC - SERVICE DE RHUMATOLOGIE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CH JACQUES MONOD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GROUPE HOSPITALIER DU HAVRE</a:t>
            </a:r>
          </a:p>
        </p:txBody>
      </p:sp>
    </p:spTree>
    <p:extLst>
      <p:ext uri="{BB962C8B-B14F-4D97-AF65-F5344CB8AC3E}">
        <p14:creationId xmlns:p14="http://schemas.microsoft.com/office/powerpoint/2010/main" val="170777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8D8DD68D-C9F7-48C4-B8FC-DD483FE78925}"/>
              </a:ext>
            </a:extLst>
          </p:cNvPr>
          <p:cNvGrpSpPr/>
          <p:nvPr/>
        </p:nvGrpSpPr>
        <p:grpSpPr>
          <a:xfrm>
            <a:off x="784201" y="242693"/>
            <a:ext cx="5213399" cy="6372614"/>
            <a:chOff x="784201" y="242693"/>
            <a:chExt cx="5213399" cy="637261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39675AD-DC03-4242-B1AE-01501112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201" y="242693"/>
              <a:ext cx="5213399" cy="6372614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1FBD977-CC84-4560-B058-0ED97B2D92FC}"/>
                </a:ext>
              </a:extLst>
            </p:cNvPr>
            <p:cNvSpPr txBox="1"/>
            <p:nvPr/>
          </p:nvSpPr>
          <p:spPr>
            <a:xfrm>
              <a:off x="784201" y="6338308"/>
              <a:ext cx="370522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1" i="1" dirty="0"/>
                <a:t>Liu et al. </a:t>
              </a:r>
              <a:r>
                <a:rPr lang="fr-FR" sz="1200" b="1" i="1" dirty="0" err="1">
                  <a:effectLst/>
                  <a:latin typeface="ff2"/>
                </a:rPr>
                <a:t>Current</a:t>
              </a:r>
              <a:r>
                <a:rPr lang="fr-FR" sz="1200" b="1" i="1" dirty="0">
                  <a:effectLst/>
                  <a:latin typeface="ff2"/>
                </a:rPr>
                <a:t> Transplantation Reports 2024</a:t>
              </a:r>
              <a:endParaRPr lang="fr-FR" sz="1200" b="1" i="1" dirty="0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8929406F-44EF-40D1-87E4-6255F300E422}"/>
              </a:ext>
            </a:extLst>
          </p:cNvPr>
          <p:cNvSpPr txBox="1"/>
          <p:nvPr/>
        </p:nvSpPr>
        <p:spPr>
          <a:xfrm>
            <a:off x="6194401" y="676455"/>
            <a:ext cx="56183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Les corticoïdes peuvent êtres responsables de nombreuses complications :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Infectieuses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Endocriniennes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Cardiovasculaires et métaboliques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Musculosquelettiques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Cutanées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Ophtalmologiques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Neuropsychiques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Digestives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C4167E-AABA-4B2F-858A-D8DFD51B7EB1}"/>
              </a:ext>
            </a:extLst>
          </p:cNvPr>
          <p:cNvSpPr txBox="1"/>
          <p:nvPr/>
        </p:nvSpPr>
        <p:spPr>
          <a:xfrm>
            <a:off x="6291618" y="3945962"/>
            <a:ext cx="5521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Le risque de survenue de ces complications est dans la plupart des cas dose et durée dépendant.</a:t>
            </a:r>
          </a:p>
        </p:txBody>
      </p:sp>
    </p:spTree>
    <p:extLst>
      <p:ext uri="{BB962C8B-B14F-4D97-AF65-F5344CB8AC3E}">
        <p14:creationId xmlns:p14="http://schemas.microsoft.com/office/powerpoint/2010/main" val="5091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5AB91-358C-4F38-8EF0-48EB28E9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+mn-lt"/>
              </a:rPr>
              <a:t>RISQUE</a:t>
            </a:r>
            <a:r>
              <a:rPr lang="fr-FR" sz="4000" b="1" dirty="0">
                <a:solidFill>
                  <a:srgbClr val="002060"/>
                </a:solidFill>
              </a:rPr>
              <a:t> </a:t>
            </a:r>
            <a:r>
              <a:rPr lang="fr-FR" sz="3200" b="1" dirty="0">
                <a:solidFill>
                  <a:srgbClr val="002060"/>
                </a:solidFill>
                <a:latin typeface="+mn-lt"/>
              </a:rPr>
              <a:t>INFECTIEUX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B37410-BA29-4937-BBA6-166B840D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1" y="2079272"/>
            <a:ext cx="7050155" cy="3907772"/>
          </a:xfrm>
        </p:spPr>
        <p:txBody>
          <a:bodyPr>
            <a:normAutofit/>
          </a:bodyPr>
          <a:lstStyle/>
          <a:p>
            <a:r>
              <a:rPr lang="fr-FR" dirty="0"/>
              <a:t>- Dose et durée dépendant</a:t>
            </a:r>
          </a:p>
          <a:p>
            <a:r>
              <a:rPr lang="fr-FR" dirty="0"/>
              <a:t>- Utilisation à long terme de doses &gt;10 mg/jour, associé à un risque x2 d’infections sévères [1].</a:t>
            </a:r>
          </a:p>
          <a:p>
            <a:pPr algn="just"/>
            <a:r>
              <a:rPr lang="fr-FR" dirty="0"/>
              <a:t>- Etude rétrospective des données MEDICARE et OPTUM pour</a:t>
            </a:r>
            <a:br>
              <a:rPr lang="fr-FR" dirty="0"/>
            </a:br>
            <a:r>
              <a:rPr lang="fr-FR" dirty="0"/>
              <a:t> patients PR sous traitement de fond stable : </a:t>
            </a:r>
          </a:p>
          <a:p>
            <a:pPr algn="just"/>
            <a:r>
              <a:rPr lang="fr-FR" dirty="0"/>
              <a:t>Augmentation dose-dépendante du risque d’infection sévère nécessitant une hospitalisation</a:t>
            </a:r>
          </a:p>
          <a:p>
            <a:pPr algn="just"/>
            <a:r>
              <a:rPr lang="fr-FR" dirty="0"/>
              <a:t>Risque significatif même à des doses de 5 mg ou moins par jour [2].</a:t>
            </a:r>
          </a:p>
          <a:p>
            <a:pPr algn="just"/>
            <a:r>
              <a:rPr lang="fr-FR" dirty="0"/>
              <a:t>- Importance de la mise à jour vaccinale.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C9B395-B734-47F1-B117-F6848620F496}"/>
              </a:ext>
            </a:extLst>
          </p:cNvPr>
          <p:cNvSpPr txBox="1"/>
          <p:nvPr/>
        </p:nvSpPr>
        <p:spPr>
          <a:xfrm>
            <a:off x="424071" y="6328956"/>
            <a:ext cx="3932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fr-FR" sz="1400" b="0" i="0" dirty="0">
                <a:solidFill>
                  <a:schemeClr val="bg1"/>
                </a:solidFill>
                <a:effectLst/>
                <a:latin typeface="interfaceregular"/>
              </a:rPr>
              <a:t> Riley</a:t>
            </a:r>
            <a:r>
              <a:rPr lang="fr-FR" sz="1400" dirty="0">
                <a:solidFill>
                  <a:schemeClr val="bg1"/>
                </a:solidFill>
              </a:rPr>
              <a:t> RMD Open 2021</a:t>
            </a:r>
          </a:p>
          <a:p>
            <a:pPr algn="l">
              <a:buFont typeface="+mj-lt"/>
              <a:buAutoNum type="arabicPeriod"/>
            </a:pP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interfaceregular"/>
              </a:rPr>
              <a:t>George et al. Ann </a:t>
            </a:r>
            <a:r>
              <a:rPr lang="fr-FR" sz="1400" b="0" i="0" dirty="0" err="1">
                <a:solidFill>
                  <a:schemeClr val="bg1"/>
                </a:solidFill>
                <a:effectLst/>
                <a:latin typeface="interfaceregular"/>
              </a:rPr>
              <a:t>Intern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interfaceregular"/>
              </a:rPr>
              <a:t> Med 2020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6E276A-2335-46D4-A731-56EEA7BC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748" y="1870670"/>
            <a:ext cx="4340708" cy="36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2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BAA78-6956-45A4-9702-253116BB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298" y="477672"/>
            <a:ext cx="10058400" cy="120667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+mn-lt"/>
              </a:rPr>
              <a:t>INSUFFISANCE</a:t>
            </a:r>
            <a:r>
              <a:rPr lang="fr-FR" sz="4000" b="1" dirty="0">
                <a:solidFill>
                  <a:srgbClr val="002060"/>
                </a:solidFill>
              </a:rPr>
              <a:t> </a:t>
            </a:r>
            <a:r>
              <a:rPr lang="fr-FR" sz="3200" b="1" dirty="0">
                <a:solidFill>
                  <a:srgbClr val="002060"/>
                </a:solidFill>
                <a:latin typeface="+mn-lt"/>
              </a:rPr>
              <a:t>SURRÉNALIENNE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CAD482-EA0D-45FD-ACBA-5E780C859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6" b="5739"/>
          <a:stretch/>
        </p:blipFill>
        <p:spPr>
          <a:xfrm>
            <a:off x="202445" y="2241519"/>
            <a:ext cx="3574216" cy="34133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CCC3915-635C-46F5-819C-CCE31F2DCAF7}"/>
              </a:ext>
            </a:extLst>
          </p:cNvPr>
          <p:cNvSpPr txBox="1"/>
          <p:nvPr/>
        </p:nvSpPr>
        <p:spPr>
          <a:xfrm>
            <a:off x="3885845" y="1783236"/>
            <a:ext cx="79467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 corticothérapie orale qui expose à un risque d’insuffisance surrénalienne :</a:t>
            </a:r>
          </a:p>
          <a:p>
            <a:pPr algn="just"/>
            <a:r>
              <a:rPr lang="fr-F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Durée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&gt; 3 à 4 semaines</a:t>
            </a:r>
          </a:p>
          <a:p>
            <a:pPr algn="just"/>
            <a:r>
              <a:rPr lang="fr-F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Dose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&gt; à l’équivalent quotidien de 15 à 25 mg d’hydrocortisone (4 à 6 mg prednisone) =  Équivalent de dose physiologique journalière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02BE8D-83BB-4810-B8DB-26E80CFDEFD7}"/>
              </a:ext>
            </a:extLst>
          </p:cNvPr>
          <p:cNvSpPr txBox="1"/>
          <p:nvPr/>
        </p:nvSpPr>
        <p:spPr>
          <a:xfrm>
            <a:off x="3885845" y="3843924"/>
            <a:ext cx="78421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Décroissance progressive d’un traitement prolongé : </a:t>
            </a:r>
          </a:p>
          <a:p>
            <a:pPr algn="just"/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paliers de 1 à 4 semaines jusqu’à se rapprocher de l’équivalent dose physiologique + surveillance et éducation sur les situations de stress lorsque la dose passe à moins de 10 mg/j d’équivalent prednisone</a:t>
            </a: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A 5 mg de prednisone :</a:t>
            </a:r>
          </a:p>
          <a:p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&gt; Remplacement par hydrocortisone et dosage cortisol matinal avant d’arrêter le traitement</a:t>
            </a:r>
          </a:p>
          <a:p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&gt; Diminution progressive de 1mg de prednisone par mois [2]</a:t>
            </a: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4787FA-41A8-4235-8F74-9CD658D7716C}"/>
              </a:ext>
            </a:extLst>
          </p:cNvPr>
          <p:cNvSpPr txBox="1"/>
          <p:nvPr/>
        </p:nvSpPr>
        <p:spPr>
          <a:xfrm>
            <a:off x="3872197" y="3042605"/>
            <a:ext cx="7960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Asthénie, hypotension, nausées, diarrhées, douleurs abdominales, fièvre, myalgies, confusion, troubles psychiatriques, mais peut aussi être asymptomatique</a:t>
            </a:r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AA2288-8B74-4D08-AD19-A98CDF0C469E}"/>
              </a:ext>
            </a:extLst>
          </p:cNvPr>
          <p:cNvSpPr txBox="1"/>
          <p:nvPr/>
        </p:nvSpPr>
        <p:spPr>
          <a:xfrm>
            <a:off x="337425" y="6380328"/>
            <a:ext cx="6878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1. Felix </a:t>
            </a:r>
            <a:r>
              <a:rPr lang="fr-FR" sz="1200" b="0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Beuschlein</a:t>
            </a:r>
            <a:r>
              <a:rPr lang="fr-FR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et al. </a:t>
            </a:r>
            <a:r>
              <a:rPr lang="en-US" sz="1200" dirty="0">
                <a:solidFill>
                  <a:schemeClr val="bg1"/>
                </a:solidFill>
              </a:rPr>
              <a:t>The Journal of Clinical Endocrinology &amp; Metabolism, 2024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2. </a:t>
            </a:r>
            <a:r>
              <a:rPr lang="fr-FR" sz="1200" dirty="0" err="1">
                <a:solidFill>
                  <a:schemeClr val="bg1"/>
                </a:solidFill>
              </a:rPr>
              <a:t>Ruyssen-Witrand</a:t>
            </a:r>
            <a:r>
              <a:rPr lang="fr-FR" sz="1200" dirty="0">
                <a:solidFill>
                  <a:schemeClr val="bg1"/>
                </a:solidFill>
              </a:rPr>
              <a:t> et al. Résultats de l’essai randomisé STAR, Revue du Rhumatisme, 2023</a:t>
            </a:r>
          </a:p>
        </p:txBody>
      </p:sp>
    </p:spTree>
    <p:extLst>
      <p:ext uri="{BB962C8B-B14F-4D97-AF65-F5344CB8AC3E}">
        <p14:creationId xmlns:p14="http://schemas.microsoft.com/office/powerpoint/2010/main" val="199623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97BFAA9-EB39-4298-A4B5-96E3A334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solidFill>
                  <a:srgbClr val="002060"/>
                </a:solidFill>
                <a:latin typeface="+mn-lt"/>
              </a:rPr>
              <a:t>RISQUE</a:t>
            </a:r>
            <a:r>
              <a:rPr lang="fr-FR" dirty="0"/>
              <a:t> </a:t>
            </a:r>
            <a:r>
              <a:rPr lang="fr-FR" sz="3200" b="1" dirty="0">
                <a:solidFill>
                  <a:srgbClr val="002060"/>
                </a:solidFill>
                <a:latin typeface="+mn-lt"/>
              </a:rPr>
              <a:t>CARDIOVASCULAIRE ET METABOLIQUE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2680F6-A612-4CF8-ADC6-E52D7CDB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44752" cy="4023360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* Effets potentiel sur [1]: </a:t>
            </a:r>
          </a:p>
          <a:p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- les lipides (hypercholestérolémie et triglycéridémie, controversé)</a:t>
            </a:r>
            <a:b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- la tolérance au glucose, production et résistance à l’insuline (augmente le risque relatif (RR) de diabète de 2,23)</a:t>
            </a:r>
            <a:b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- pression artérielle</a:t>
            </a:r>
            <a:b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- obésité </a:t>
            </a:r>
          </a:p>
          <a:p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* Corticothérapie dans la PR associée à une augmentation des taux de mortalité cardiovasculaire : </a:t>
            </a:r>
            <a:b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Augmentation dose-dépendante du nombre de décès au-delà d’un seuil de 8 mg/j [1].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* Taux d’événements cardiovasculaires plus élevé sous ≥7,5 mg/jour prednisone par rapport à l’absence de corticothérapie (RR 2,56 ; IC à 95 %). Risque non majoré si &lt; 7,5mg/j [2].</a:t>
            </a: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011642-93BA-4A34-8CB6-84E965D0DE1F}"/>
              </a:ext>
            </a:extLst>
          </p:cNvPr>
          <p:cNvSpPr txBox="1"/>
          <p:nvPr/>
        </p:nvSpPr>
        <p:spPr>
          <a:xfrm>
            <a:off x="8227796" y="5654302"/>
            <a:ext cx="3563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Peters et al., Ann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Rheum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 Dis, 2010</a:t>
            </a:r>
          </a:p>
          <a:p>
            <a:pPr marL="342900" indent="-342900">
              <a:buAutoNum type="arabicPeriod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Del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Rincon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 et al,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Arthritis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Rheumatol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, 2014</a:t>
            </a:r>
          </a:p>
          <a:p>
            <a:pPr marL="342900" indent="-342900">
              <a:buFontTx/>
              <a:buAutoNum type="arabicPeriod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Wei et al., Ann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Intern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 Med, 2004</a:t>
            </a:r>
          </a:p>
        </p:txBody>
      </p:sp>
    </p:spTree>
    <p:extLst>
      <p:ext uri="{BB962C8B-B14F-4D97-AF65-F5344CB8AC3E}">
        <p14:creationId xmlns:p14="http://schemas.microsoft.com/office/powerpoint/2010/main" val="378244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9DFFF-AD8B-4965-8A5B-B84CE0E1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516" y="286603"/>
            <a:ext cx="9435163" cy="145075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+mn-lt"/>
              </a:rPr>
              <a:t>OSSEUSES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661C7E-8EAC-4C1B-B56F-F6A9E22EA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01" y="1845734"/>
            <a:ext cx="4605688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En l’absence de prévention : </a:t>
            </a:r>
            <a:b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- réduction rapide et profonde de la DMO</a:t>
            </a:r>
            <a:b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- risque accru de fracture surtout 6 à 12 premiers mois de traitement</a:t>
            </a:r>
            <a:b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- principalement l’os trabéculaire </a:t>
            </a:r>
            <a:b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(van </a:t>
            </a:r>
            <a:r>
              <a:rPr lang="fr-F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Staa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 et al, 2002)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Mécanismes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: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- diminution absorption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intestinale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Ca+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- augmentation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pertes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rénales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de calcium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dérèglements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hormonaux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- inhibition/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apoptose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osteoblasts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- stimulation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ostéoclastes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8E57E4-E0AA-4E65-BD20-977D2C5D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9"/>
          <a:stretch/>
        </p:blipFill>
        <p:spPr>
          <a:xfrm>
            <a:off x="4489274" y="286604"/>
            <a:ext cx="7499747" cy="57532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7CC8C9-6E53-4592-9B67-1EEBD8198F63}"/>
              </a:ext>
            </a:extLst>
          </p:cNvPr>
          <p:cNvSpPr txBox="1"/>
          <p:nvPr/>
        </p:nvSpPr>
        <p:spPr>
          <a:xfrm>
            <a:off x="608497" y="6386731"/>
            <a:ext cx="11200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Actualisation 2014 des recommandations sur la prévention de l’ostéoporose cortico-induite (Briot et al, 2014) 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3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8455F-6DB5-4D1F-8566-215ECAEC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solidFill>
                  <a:srgbClr val="002060"/>
                </a:solidFill>
                <a:latin typeface="+mn-lt"/>
              </a:rPr>
              <a:t>TAKE HOME MESSAGES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EAB0C-3510-4CC9-B3E4-0A09729A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Avant de commencer une corticothérapie, prévoir un bilan clinique (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atcds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, poids, bilan cardiovasculaire, pression artérielle, œdèmes, examen cutané) et paraclinique (glycémie, bilan biologique de référence, DMO)</a:t>
            </a:r>
          </a:p>
          <a:p>
            <a:pPr algn="just"/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- Un traitement prolongé par corticoïdes implique une éducation du patient sur les mesures associées (activité physique, adaptations nutritionnelles : moins de sel/moins de sucre/fruits et légumes, supplémentation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vitamino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-calcique), les risques liés à ce traitement, et une surveillance régulière clinique et paraclinique.</a:t>
            </a:r>
          </a:p>
          <a:p>
            <a:pPr algn="just"/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- Ces risques sont dose/durée dépendants dans la plupart des cas : Règle d’un traitement prescrit à la dose minimale pour la durée minimale efficace</a:t>
            </a:r>
          </a:p>
        </p:txBody>
      </p:sp>
    </p:spTree>
    <p:extLst>
      <p:ext uri="{BB962C8B-B14F-4D97-AF65-F5344CB8AC3E}">
        <p14:creationId xmlns:p14="http://schemas.microsoft.com/office/powerpoint/2010/main" val="3147205455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472</TotalTime>
  <Words>709</Words>
  <Application>Microsoft Office PowerPoint</Application>
  <PresentationFormat>Grand écran</PresentationFormat>
  <Paragraphs>58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ff2</vt:lpstr>
      <vt:lpstr>interfaceregular</vt:lpstr>
      <vt:lpstr>Source Sans Pro</vt:lpstr>
      <vt:lpstr>Rétrospective</vt:lpstr>
      <vt:lpstr>CONSEQUENCES DE LA CORTICOTHERAPIE</vt:lpstr>
      <vt:lpstr>Présentation PowerPoint</vt:lpstr>
      <vt:lpstr>RISQUE INFECTIEUX</vt:lpstr>
      <vt:lpstr>INSUFFISANCE SURRÉNALIENNE</vt:lpstr>
      <vt:lpstr>RISQUE CARDIOVASCULAIRE ET METABOLIQUE</vt:lpstr>
      <vt:lpstr>OSSEUSES 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OSTEOPROSE</dc:title>
  <dc:creator>Client</dc:creator>
  <cp:lastModifiedBy>Client</cp:lastModifiedBy>
  <cp:revision>71</cp:revision>
  <dcterms:created xsi:type="dcterms:W3CDTF">2024-10-04T17:19:37Z</dcterms:created>
  <dcterms:modified xsi:type="dcterms:W3CDTF">2024-10-08T18:06:27Z</dcterms:modified>
</cp:coreProperties>
</file>