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8" r:id="rId9"/>
    <p:sldId id="265" r:id="rId10"/>
    <p:sldId id="266" r:id="rId11"/>
    <p:sldId id="260" r:id="rId12"/>
    <p:sldId id="267" r:id="rId13"/>
    <p:sldId id="269" r:id="rId14"/>
    <p:sldId id="270" r:id="rId1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F872B-827A-5741-9B9E-B86943CAC88E}" type="datetimeFigureOut">
              <a:rPr lang="fr-FR" smtClean="0"/>
              <a:t>03/12/2015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47D-BB0D-2440-8E04-CF9E05360C2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F872B-827A-5741-9B9E-B86943CAC88E}" type="datetimeFigureOut">
              <a:rPr lang="fr-FR" smtClean="0"/>
              <a:t>03/12/2015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47D-BB0D-2440-8E04-CF9E05360C28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F872B-827A-5741-9B9E-B86943CAC88E}" type="datetimeFigureOut">
              <a:rPr lang="fr-FR" smtClean="0"/>
              <a:t>03/12/2015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47D-BB0D-2440-8E04-CF9E05360C2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F872B-827A-5741-9B9E-B86943CAC88E}" type="datetimeFigureOut">
              <a:rPr lang="fr-FR" smtClean="0"/>
              <a:t>03/12/2015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47D-BB0D-2440-8E04-CF9E05360C2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F872B-827A-5741-9B9E-B86943CAC88E}" type="datetimeFigureOut">
              <a:rPr lang="fr-FR" smtClean="0"/>
              <a:t>03/12/2015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47D-BB0D-2440-8E04-CF9E05360C2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F872B-827A-5741-9B9E-B86943CAC88E}" type="datetimeFigureOut">
              <a:rPr lang="fr-FR" smtClean="0"/>
              <a:t>03/12/2015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47D-BB0D-2440-8E04-CF9E05360C28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F872B-827A-5741-9B9E-B86943CAC88E}" type="datetimeFigureOut">
              <a:rPr lang="fr-FR" smtClean="0"/>
              <a:t>03/12/2015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47D-BB0D-2440-8E04-CF9E05360C2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F872B-827A-5741-9B9E-B86943CAC88E}" type="datetimeFigureOut">
              <a:rPr lang="fr-FR" smtClean="0"/>
              <a:t>03/12/2015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47D-BB0D-2440-8E04-CF9E05360C2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F872B-827A-5741-9B9E-B86943CAC88E}" type="datetimeFigureOut">
              <a:rPr lang="fr-FR" smtClean="0"/>
              <a:t>03/12/2015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47D-BB0D-2440-8E04-CF9E05360C2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F872B-827A-5741-9B9E-B86943CAC88E}" type="datetimeFigureOut">
              <a:rPr lang="fr-FR" smtClean="0"/>
              <a:t>03/12/2015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47D-BB0D-2440-8E04-CF9E05360C2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F872B-827A-5741-9B9E-B86943CAC88E}" type="datetimeFigureOut">
              <a:rPr lang="fr-FR" smtClean="0"/>
              <a:t>03/12/2015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47D-BB0D-2440-8E04-CF9E05360C2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F872B-827A-5741-9B9E-B86943CAC88E}" type="datetimeFigureOut">
              <a:rPr lang="fr-FR" smtClean="0"/>
              <a:t>03/12/2015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47D-BB0D-2440-8E04-CF9E05360C2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 dirty="0" smtClean="0"/>
              <a:t>Cliquez et modifiez le titre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22F872B-827A-5741-9B9E-B86943CAC88E}" type="datetimeFigureOut">
              <a:rPr lang="fr-FR" smtClean="0"/>
              <a:t>03/12/2015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C758547D-BB0D-2440-8E04-CF9E05360C28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 descr="logo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088" y="0"/>
            <a:ext cx="1155700" cy="1892300"/>
          </a:xfrm>
          <a:prstGeom prst="rect">
            <a:avLst/>
          </a:prstGeom>
        </p:spPr>
      </p:pic>
      <p:pic>
        <p:nvPicPr>
          <p:cNvPr id="8" name="Image 7" descr="images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3528" cy="12835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Comic Sans MS"/>
          <a:ea typeface="+mj-ea"/>
          <a:cs typeface="Comic Sans M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Comic Sans MS"/>
          <a:ea typeface="+mn-ea"/>
          <a:cs typeface="Comic Sans M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Comic Sans MS"/>
          <a:ea typeface="+mn-ea"/>
          <a:cs typeface="Comic Sans M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Comic Sans MS"/>
          <a:ea typeface="+mn-ea"/>
          <a:cs typeface="Comic Sans M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Comic Sans MS"/>
          <a:ea typeface="+mn-ea"/>
          <a:cs typeface="Comic Sans M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Comic Sans MS"/>
          <a:ea typeface="+mn-ea"/>
          <a:cs typeface="Comic Sans M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22921" y="2386432"/>
            <a:ext cx="6498158" cy="1724867"/>
          </a:xfrm>
        </p:spPr>
        <p:txBody>
          <a:bodyPr/>
          <a:lstStyle/>
          <a:p>
            <a:r>
              <a:rPr lang="fr-FR" dirty="0" smtClean="0">
                <a:latin typeface="Comic Sans MS"/>
                <a:cs typeface="Comic Sans MS"/>
              </a:rPr>
              <a:t>Quoi de neuf: </a:t>
            </a:r>
            <a:br>
              <a:rPr lang="fr-FR" dirty="0" smtClean="0">
                <a:latin typeface="Comic Sans MS"/>
                <a:cs typeface="Comic Sans MS"/>
              </a:rPr>
            </a:br>
            <a:r>
              <a:rPr lang="fr-FR" dirty="0" smtClean="0">
                <a:latin typeface="Comic Sans MS"/>
                <a:cs typeface="Comic Sans MS"/>
              </a:rPr>
              <a:t>Exérèse diagnostic d’un nodule pulmonaire périphérique  </a:t>
            </a:r>
            <a:endParaRPr lang="fr-FR" dirty="0">
              <a:latin typeface="Comic Sans MS"/>
              <a:cs typeface="Comic Sans MS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22920" y="4886424"/>
            <a:ext cx="6498159" cy="916641"/>
          </a:xfrm>
        </p:spPr>
        <p:txBody>
          <a:bodyPr>
            <a:normAutofit lnSpcReduction="10000"/>
          </a:bodyPr>
          <a:lstStyle/>
          <a:p>
            <a:r>
              <a:rPr lang="fr-FR" dirty="0" smtClean="0">
                <a:latin typeface="Comic Sans MS"/>
                <a:cs typeface="Comic Sans MS"/>
              </a:rPr>
              <a:t>Dr Xavier de Kerangal</a:t>
            </a:r>
          </a:p>
          <a:p>
            <a:r>
              <a:rPr lang="fr-FR" dirty="0" smtClean="0">
                <a:latin typeface="Comic Sans MS"/>
                <a:cs typeface="Comic Sans MS"/>
              </a:rPr>
              <a:t>Chirurgie vasculaire et thoracique</a:t>
            </a:r>
          </a:p>
          <a:p>
            <a:r>
              <a:rPr lang="fr-FR" dirty="0" smtClean="0">
                <a:latin typeface="Comic Sans MS"/>
                <a:cs typeface="Comic Sans MS"/>
              </a:rPr>
              <a:t>Hôpital J. Monod – Le Havre</a:t>
            </a:r>
            <a:endParaRPr lang="fr-FR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8247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Chirurgie</a:t>
            </a:r>
            <a:endParaRPr lang="fr-FR" dirty="0"/>
          </a:p>
        </p:txBody>
      </p:sp>
      <p:pic>
        <p:nvPicPr>
          <p:cNvPr id="4" name="Espace réservé du contenu 3" descr="DROUET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6" b="22996"/>
          <a:stretch>
            <a:fillRect/>
          </a:stretch>
        </p:blipFill>
        <p:spPr>
          <a:xfrm>
            <a:off x="549275" y="1667885"/>
            <a:ext cx="8042276" cy="4343400"/>
          </a:xfrm>
        </p:spPr>
      </p:pic>
    </p:spTree>
    <p:extLst>
      <p:ext uri="{BB962C8B-B14F-4D97-AF65-F5344CB8AC3E}">
        <p14:creationId xmlns:p14="http://schemas.microsoft.com/office/powerpoint/2010/main" val="353023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Chirurgie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Repérage par </a:t>
            </a:r>
            <a:r>
              <a:rPr lang="fr-FR" dirty="0" err="1" smtClean="0"/>
              <a:t>Coil</a:t>
            </a:r>
            <a:endParaRPr lang="fr-FR" dirty="0" smtClean="0"/>
          </a:p>
          <a:p>
            <a:r>
              <a:rPr lang="fr-FR" dirty="0" smtClean="0"/>
              <a:t>Bloc opératoire , AG …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262" y="3454352"/>
            <a:ext cx="3957738" cy="295608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15990"/>
            <a:ext cx="5004819" cy="373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5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Chirurgie</a:t>
            </a:r>
            <a:endParaRPr lang="fr-FR" dirty="0"/>
          </a:p>
        </p:txBody>
      </p:sp>
      <p:pic>
        <p:nvPicPr>
          <p:cNvPr id="4" name="Espace réservé du contenu 3" descr="9FF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7" b="16947"/>
          <a:stretch>
            <a:fillRect/>
          </a:stretch>
        </p:blipFill>
        <p:spPr>
          <a:xfrm>
            <a:off x="549275" y="1976519"/>
            <a:ext cx="8042276" cy="4343400"/>
          </a:xfrm>
        </p:spPr>
      </p:pic>
    </p:spTree>
    <p:extLst>
      <p:ext uri="{BB962C8B-B14F-4D97-AF65-F5344CB8AC3E}">
        <p14:creationId xmlns:p14="http://schemas.microsoft.com/office/powerpoint/2010/main" val="407159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Chirurgie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Biopsie-</a:t>
            </a:r>
            <a:r>
              <a:rPr lang="fr-FR" dirty="0" err="1"/>
              <a:t>éxérère</a:t>
            </a:r>
            <a:r>
              <a:rPr lang="fr-FR" dirty="0"/>
              <a:t> par </a:t>
            </a:r>
            <a:r>
              <a:rPr lang="fr-FR" dirty="0" err="1"/>
              <a:t>thoracoscopie</a:t>
            </a:r>
            <a:r>
              <a:rPr lang="fr-FR" dirty="0"/>
              <a:t> </a:t>
            </a:r>
          </a:p>
          <a:p>
            <a:pPr lvl="1"/>
            <a:r>
              <a:rPr lang="fr-FR" dirty="0" smtClean="0"/>
              <a:t>Repérage par </a:t>
            </a:r>
            <a:r>
              <a:rPr lang="fr-FR" dirty="0" err="1" smtClean="0"/>
              <a:t>Coil</a:t>
            </a:r>
            <a:endParaRPr lang="fr-FR" dirty="0" smtClean="0"/>
          </a:p>
          <a:p>
            <a:pPr lvl="2"/>
            <a:r>
              <a:rPr lang="fr-FR" dirty="0" smtClean="0"/>
              <a:t>Hospitalisation 3/4 jours</a:t>
            </a:r>
          </a:p>
          <a:p>
            <a:pPr lvl="2"/>
            <a:r>
              <a:rPr lang="fr-FR" dirty="0" smtClean="0"/>
              <a:t>Drainage pleural : 24 heures</a:t>
            </a:r>
          </a:p>
          <a:p>
            <a:pPr lvl="2"/>
            <a:r>
              <a:rPr lang="fr-FR" dirty="0" smtClean="0"/>
              <a:t>Suites plutôt simples. </a:t>
            </a:r>
          </a:p>
          <a:p>
            <a:pPr lvl="1"/>
            <a:r>
              <a:rPr lang="fr-FR" dirty="0" smtClean="0"/>
              <a:t>Complications </a:t>
            </a:r>
          </a:p>
          <a:p>
            <a:pPr lvl="2"/>
            <a:r>
              <a:rPr lang="fr-FR" dirty="0" smtClean="0"/>
              <a:t>Liées à la pose du </a:t>
            </a:r>
            <a:r>
              <a:rPr lang="fr-FR" dirty="0" err="1" smtClean="0"/>
              <a:t>coil</a:t>
            </a:r>
            <a:r>
              <a:rPr lang="fr-FR" dirty="0" smtClean="0"/>
              <a:t> (expérience du radiologue, état pulmonaire …)</a:t>
            </a:r>
          </a:p>
          <a:p>
            <a:pPr lvl="2"/>
            <a:r>
              <a:rPr lang="fr-FR" dirty="0" smtClean="0"/>
              <a:t>Liées à la chirurgie</a:t>
            </a:r>
          </a:p>
          <a:p>
            <a:pPr lvl="2"/>
            <a:endParaRPr lang="fr-FR" dirty="0"/>
          </a:p>
          <a:p>
            <a:pPr lvl="2"/>
            <a:endParaRPr lang="fr-FR" dirty="0" smtClean="0"/>
          </a:p>
          <a:p>
            <a:pPr lvl="2"/>
            <a:endParaRPr lang="fr-FR" dirty="0"/>
          </a:p>
        </p:txBody>
      </p:sp>
      <p:pic>
        <p:nvPicPr>
          <p:cNvPr id="4" name="Image 3" descr="DROUE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144" y="4471075"/>
            <a:ext cx="2386925" cy="238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0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Chirurgie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Expérience Hôpital J. Monod</a:t>
            </a:r>
          </a:p>
          <a:p>
            <a:endParaRPr lang="fr-FR" dirty="0" smtClean="0"/>
          </a:p>
          <a:p>
            <a:pPr lvl="1"/>
            <a:r>
              <a:rPr lang="fr-FR" dirty="0" smtClean="0"/>
              <a:t>14 repérages par </a:t>
            </a:r>
            <a:r>
              <a:rPr lang="fr-FR" dirty="0" err="1" smtClean="0"/>
              <a:t>coil</a:t>
            </a:r>
            <a:endParaRPr lang="fr-FR" dirty="0" smtClean="0"/>
          </a:p>
          <a:p>
            <a:pPr lvl="1"/>
            <a:r>
              <a:rPr lang="fr-FR" dirty="0" smtClean="0"/>
              <a:t>5 échecs de pose =&gt; nouvelle procédure (début d’expérience) </a:t>
            </a:r>
          </a:p>
          <a:p>
            <a:pPr lvl="1"/>
            <a:endParaRPr lang="fr-FR" dirty="0"/>
          </a:p>
          <a:p>
            <a:pPr lvl="1"/>
            <a:r>
              <a:rPr lang="fr-FR" dirty="0" smtClean="0"/>
              <a:t>Tumeurs bénignes : 4 cas</a:t>
            </a:r>
          </a:p>
          <a:p>
            <a:pPr lvl="1"/>
            <a:r>
              <a:rPr lang="fr-FR" dirty="0" smtClean="0"/>
              <a:t>Métastases : 3 cas</a:t>
            </a:r>
          </a:p>
          <a:p>
            <a:pPr lvl="1"/>
            <a:r>
              <a:rPr lang="fr-FR" dirty="0" smtClean="0"/>
              <a:t>Tumeurs primitives pulmonaires : 7 cas</a:t>
            </a:r>
          </a:p>
          <a:p>
            <a:pPr lvl="1"/>
            <a:endParaRPr lang="fr-FR" dirty="0"/>
          </a:p>
          <a:p>
            <a:pPr lvl="1"/>
            <a:r>
              <a:rPr lang="fr-FR" dirty="0" smtClean="0"/>
              <a:t>1 suffusion hémorragique, 2 pneumothorax (1 drainé)</a:t>
            </a:r>
          </a:p>
          <a:p>
            <a:pPr lvl="1"/>
            <a:r>
              <a:rPr lang="fr-FR" dirty="0" smtClean="0"/>
              <a:t>1 conversion pour </a:t>
            </a:r>
            <a:r>
              <a:rPr lang="fr-FR" dirty="0" err="1" smtClean="0"/>
              <a:t>coil</a:t>
            </a:r>
            <a:r>
              <a:rPr lang="fr-FR" dirty="0" smtClean="0"/>
              <a:t> trop profond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947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776054"/>
            <a:ext cx="8042276" cy="1336956"/>
          </a:xfrm>
        </p:spPr>
        <p:txBody>
          <a:bodyPr/>
          <a:lstStyle/>
          <a:p>
            <a:r>
              <a:rPr lang="fr-FR" dirty="0" smtClean="0"/>
              <a:t>Diagnostic d’un nodule</a:t>
            </a:r>
            <a:br>
              <a:rPr lang="fr-FR" dirty="0" smtClean="0"/>
            </a:br>
            <a:r>
              <a:rPr lang="fr-FR" dirty="0" smtClean="0"/>
              <a:t>pulmonaire périphérique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2514600"/>
            <a:ext cx="8042276" cy="4343400"/>
          </a:xfrm>
        </p:spPr>
        <p:txBody>
          <a:bodyPr/>
          <a:lstStyle/>
          <a:p>
            <a:r>
              <a:rPr lang="fr-FR" dirty="0" smtClean="0"/>
              <a:t>Fibroscopie bronchique </a:t>
            </a:r>
          </a:p>
          <a:p>
            <a:endParaRPr lang="fr-FR" dirty="0"/>
          </a:p>
          <a:p>
            <a:r>
              <a:rPr lang="fr-FR" dirty="0" smtClean="0"/>
              <a:t>Ponction sous scanner</a:t>
            </a:r>
          </a:p>
          <a:p>
            <a:endParaRPr lang="fr-FR" dirty="0"/>
          </a:p>
          <a:p>
            <a:r>
              <a:rPr lang="fr-FR" dirty="0" smtClean="0"/>
              <a:t>Biopsie chirurgicale </a:t>
            </a:r>
          </a:p>
        </p:txBody>
      </p:sp>
      <p:pic>
        <p:nvPicPr>
          <p:cNvPr id="4" name="Image 3" descr="Illustr-0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339" y="4186609"/>
            <a:ext cx="2540000" cy="2540000"/>
          </a:xfrm>
          <a:prstGeom prst="rect">
            <a:avLst/>
          </a:prstGeom>
        </p:spPr>
      </p:pic>
      <p:pic>
        <p:nvPicPr>
          <p:cNvPr id="5" name="Image 4" descr="images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118" y="2289430"/>
            <a:ext cx="1267452" cy="166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5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4" y="263245"/>
            <a:ext cx="8042276" cy="1336956"/>
          </a:xfrm>
        </p:spPr>
        <p:txBody>
          <a:bodyPr/>
          <a:lstStyle/>
          <a:p>
            <a:r>
              <a:rPr lang="fr-FR" dirty="0" smtClean="0"/>
              <a:t>Chirurgie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60493" y="2357615"/>
            <a:ext cx="4705635" cy="4343400"/>
          </a:xfrm>
        </p:spPr>
        <p:txBody>
          <a:bodyPr/>
          <a:lstStyle/>
          <a:p>
            <a:r>
              <a:rPr lang="fr-FR" sz="3200" dirty="0" smtClean="0"/>
              <a:t>Biopsie-</a:t>
            </a:r>
            <a:r>
              <a:rPr lang="fr-FR" sz="3200" dirty="0" err="1" smtClean="0"/>
              <a:t>éxérèse</a:t>
            </a:r>
            <a:r>
              <a:rPr lang="fr-FR" sz="3200" dirty="0" smtClean="0"/>
              <a:t> par thoracotomie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 smtClean="0"/>
              <a:t>	Palpation manuelle du </a:t>
            </a:r>
            <a:r>
              <a:rPr lang="fr-FR" dirty="0" smtClean="0"/>
              <a:t>	nodule </a:t>
            </a:r>
            <a:endParaRPr lang="fr-FR" dirty="0" smtClean="0"/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Exérèse par résection     	atypique ou énucléation  </a:t>
            </a:r>
            <a:endParaRPr lang="fr-FR" dirty="0"/>
          </a:p>
        </p:txBody>
      </p:sp>
      <p:pic>
        <p:nvPicPr>
          <p:cNvPr id="4" name="Image 3" descr="cancerpoumo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2325405"/>
            <a:ext cx="2735576" cy="361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6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Chirurgie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7560" y="2210958"/>
            <a:ext cx="5885018" cy="3086258"/>
          </a:xfrm>
        </p:spPr>
        <p:txBody>
          <a:bodyPr/>
          <a:lstStyle/>
          <a:p>
            <a:r>
              <a:rPr lang="fr-FR" dirty="0" smtClean="0"/>
              <a:t>Biopsie-</a:t>
            </a:r>
            <a:r>
              <a:rPr lang="fr-FR" dirty="0" err="1" smtClean="0"/>
              <a:t>éxérèse</a:t>
            </a:r>
            <a:r>
              <a:rPr lang="fr-FR" dirty="0" smtClean="0"/>
              <a:t> par </a:t>
            </a:r>
            <a:r>
              <a:rPr lang="fr-FR" dirty="0" err="1" smtClean="0"/>
              <a:t>thoracoscopie</a:t>
            </a:r>
            <a:r>
              <a:rPr lang="fr-FR" dirty="0" smtClean="0"/>
              <a:t> </a:t>
            </a:r>
          </a:p>
          <a:p>
            <a:endParaRPr lang="fr-FR" dirty="0"/>
          </a:p>
          <a:p>
            <a:pPr lvl="1"/>
            <a:r>
              <a:rPr lang="fr-FR" dirty="0" smtClean="0"/>
              <a:t>Nodule </a:t>
            </a:r>
            <a:r>
              <a:rPr lang="fr-FR" dirty="0" smtClean="0"/>
              <a:t>sous-pleural </a:t>
            </a:r>
            <a:r>
              <a:rPr lang="fr-FR" dirty="0" smtClean="0"/>
              <a:t>: </a:t>
            </a:r>
          </a:p>
          <a:p>
            <a:pPr marL="349250" lvl="1" indent="0">
              <a:buNone/>
            </a:pPr>
            <a:r>
              <a:rPr lang="fr-FR" dirty="0"/>
              <a:t>R</a:t>
            </a:r>
            <a:r>
              <a:rPr lang="fr-FR" dirty="0" smtClean="0"/>
              <a:t>epérage </a:t>
            </a:r>
            <a:r>
              <a:rPr lang="fr-FR" dirty="0" smtClean="0"/>
              <a:t>plutôt </a:t>
            </a:r>
            <a:r>
              <a:rPr lang="fr-FR" dirty="0" smtClean="0"/>
              <a:t>facile</a:t>
            </a:r>
          </a:p>
          <a:p>
            <a:pPr marL="349250" lvl="1" indent="0">
              <a:buNone/>
            </a:pPr>
            <a:r>
              <a:rPr lang="fr-FR" dirty="0" smtClean="0"/>
              <a:t>Exérèse </a:t>
            </a:r>
            <a:r>
              <a:rPr lang="fr-FR" dirty="0" smtClean="0"/>
              <a:t>plutôt </a:t>
            </a:r>
            <a:r>
              <a:rPr lang="fr-FR" dirty="0" smtClean="0"/>
              <a:t>simple</a:t>
            </a:r>
          </a:p>
        </p:txBody>
      </p:sp>
      <p:pic>
        <p:nvPicPr>
          <p:cNvPr id="4" name="Image 3" descr="lymphome-parenchyme-pulmonaire-scanner-3426-6b6c5b8bebc1109-4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960" y="3911819"/>
            <a:ext cx="2770794" cy="2770794"/>
          </a:xfrm>
          <a:prstGeom prst="rect">
            <a:avLst/>
          </a:prstGeom>
        </p:spPr>
      </p:pic>
      <p:pic>
        <p:nvPicPr>
          <p:cNvPr id="5" name="Image 4" descr="chirurgie-moins-traumatisante-cancer-poumon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78" y="2210958"/>
            <a:ext cx="2853956" cy="1904228"/>
          </a:xfrm>
          <a:prstGeom prst="rect">
            <a:avLst/>
          </a:prstGeom>
        </p:spPr>
      </p:pic>
      <p:pic>
        <p:nvPicPr>
          <p:cNvPr id="6" name="Image 5" descr="imgres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24" y="4741653"/>
            <a:ext cx="1624990" cy="19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Chirurgie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1600201"/>
            <a:ext cx="5013827" cy="4343400"/>
          </a:xfrm>
        </p:spPr>
        <p:txBody>
          <a:bodyPr/>
          <a:lstStyle/>
          <a:p>
            <a:r>
              <a:rPr lang="fr-FR" dirty="0" smtClean="0"/>
              <a:t>Biopsie-</a:t>
            </a:r>
            <a:r>
              <a:rPr lang="fr-FR" dirty="0" err="1" smtClean="0"/>
              <a:t>éxérère</a:t>
            </a:r>
            <a:r>
              <a:rPr lang="fr-FR" dirty="0" smtClean="0"/>
              <a:t> par </a:t>
            </a:r>
            <a:r>
              <a:rPr lang="fr-FR" dirty="0" err="1" smtClean="0"/>
              <a:t>thoracoscopie</a:t>
            </a:r>
            <a:r>
              <a:rPr lang="fr-FR" dirty="0" smtClean="0"/>
              <a:t> </a:t>
            </a:r>
          </a:p>
          <a:p>
            <a:endParaRPr lang="fr-FR" dirty="0" smtClean="0"/>
          </a:p>
          <a:p>
            <a:pPr lvl="1"/>
            <a:r>
              <a:rPr lang="fr-FR" dirty="0" smtClean="0"/>
              <a:t>&gt; Problème du nodule pulmonaire difficilement repérable</a:t>
            </a:r>
          </a:p>
          <a:p>
            <a:pPr lvl="1"/>
            <a:endParaRPr lang="fr-FR" dirty="0"/>
          </a:p>
          <a:p>
            <a:pPr lvl="1"/>
            <a:r>
              <a:rPr lang="fr-FR" dirty="0" smtClean="0"/>
              <a:t>&gt; Nécessité d’un repérage pour </a:t>
            </a:r>
            <a:r>
              <a:rPr lang="fr-FR" dirty="0" err="1" smtClean="0"/>
              <a:t>éxérèse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Image 3" descr="DROUET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694" y="1600201"/>
            <a:ext cx="2635141" cy="2635141"/>
          </a:xfrm>
          <a:prstGeom prst="rect">
            <a:avLst/>
          </a:prstGeom>
        </p:spPr>
      </p:pic>
      <p:pic>
        <p:nvPicPr>
          <p:cNvPr id="6" name="Image 5" descr="imgres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02" y="4445454"/>
            <a:ext cx="2773048" cy="216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8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Chirurgie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Biopsie-</a:t>
            </a:r>
            <a:r>
              <a:rPr lang="fr-FR" dirty="0" err="1"/>
              <a:t>éxérère</a:t>
            </a:r>
            <a:r>
              <a:rPr lang="fr-FR" dirty="0"/>
              <a:t> par </a:t>
            </a:r>
            <a:r>
              <a:rPr lang="fr-FR" dirty="0" err="1"/>
              <a:t>thoracoscopie</a:t>
            </a:r>
            <a:r>
              <a:rPr lang="fr-FR" dirty="0"/>
              <a:t> </a:t>
            </a:r>
          </a:p>
          <a:p>
            <a:endParaRPr lang="fr-FR" dirty="0" smtClean="0"/>
          </a:p>
          <a:p>
            <a:pPr lvl="1"/>
            <a:r>
              <a:rPr lang="fr-FR" dirty="0" smtClean="0"/>
              <a:t>Harpon</a:t>
            </a:r>
            <a:endParaRPr lang="fr-FR" dirty="0"/>
          </a:p>
        </p:txBody>
      </p:sp>
      <p:pic>
        <p:nvPicPr>
          <p:cNvPr id="4" name="Image 3" descr="texte_alt_fig1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376" y="2555824"/>
            <a:ext cx="4128697" cy="397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8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Chirurgie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Biopsie-</a:t>
            </a:r>
            <a:r>
              <a:rPr lang="fr-FR" dirty="0" err="1"/>
              <a:t>éxérère</a:t>
            </a:r>
            <a:r>
              <a:rPr lang="fr-FR" dirty="0"/>
              <a:t> par </a:t>
            </a:r>
            <a:r>
              <a:rPr lang="fr-FR" dirty="0" err="1"/>
              <a:t>thoracoscopie</a:t>
            </a:r>
            <a:r>
              <a:rPr lang="fr-FR" dirty="0"/>
              <a:t> </a:t>
            </a:r>
          </a:p>
          <a:p>
            <a:endParaRPr lang="fr-FR" dirty="0" smtClean="0"/>
          </a:p>
          <a:p>
            <a:pPr lvl="1"/>
            <a:r>
              <a:rPr lang="fr-FR" dirty="0" smtClean="0"/>
              <a:t>Tatouage au bleu de méthylène</a:t>
            </a:r>
            <a:endParaRPr lang="fr-FR" dirty="0"/>
          </a:p>
        </p:txBody>
      </p:sp>
      <p:pic>
        <p:nvPicPr>
          <p:cNvPr id="4" name="Image 3" descr="texte_alt_fig1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27" y="3698209"/>
            <a:ext cx="3898540" cy="288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6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Chirurgie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Biopsie-</a:t>
            </a:r>
            <a:r>
              <a:rPr lang="fr-FR" dirty="0" err="1"/>
              <a:t>éxérère</a:t>
            </a:r>
            <a:r>
              <a:rPr lang="fr-FR" dirty="0"/>
              <a:t> par </a:t>
            </a:r>
            <a:r>
              <a:rPr lang="fr-FR" dirty="0" err="1"/>
              <a:t>thoracoscopie</a:t>
            </a:r>
            <a:r>
              <a:rPr lang="fr-FR" dirty="0"/>
              <a:t> </a:t>
            </a:r>
          </a:p>
          <a:p>
            <a:pPr lvl="1"/>
            <a:r>
              <a:rPr lang="fr-FR" dirty="0" smtClean="0"/>
              <a:t>Repérage par micro-</a:t>
            </a:r>
            <a:r>
              <a:rPr lang="fr-FR" dirty="0" err="1" smtClean="0"/>
              <a:t>coil</a:t>
            </a:r>
            <a:r>
              <a:rPr lang="fr-FR" dirty="0" smtClean="0"/>
              <a:t>: principe</a:t>
            </a:r>
            <a:endParaRPr lang="fr-FR" dirty="0"/>
          </a:p>
        </p:txBody>
      </p:sp>
      <p:pic>
        <p:nvPicPr>
          <p:cNvPr id="4" name="Image 3" descr="9FF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85" y="2970423"/>
            <a:ext cx="7302500" cy="3467100"/>
          </a:xfrm>
          <a:prstGeom prst="rect">
            <a:avLst/>
          </a:prstGeom>
        </p:spPr>
      </p:pic>
      <p:pic>
        <p:nvPicPr>
          <p:cNvPr id="5" name="Image 4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117" y="1765051"/>
            <a:ext cx="1205047" cy="90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4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Chirurgie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Biopsie-</a:t>
            </a:r>
            <a:r>
              <a:rPr lang="fr-FR" dirty="0" err="1"/>
              <a:t>éxérère</a:t>
            </a:r>
            <a:r>
              <a:rPr lang="fr-FR" dirty="0"/>
              <a:t> par </a:t>
            </a:r>
            <a:r>
              <a:rPr lang="fr-FR" dirty="0" err="1"/>
              <a:t>thoracoscopie</a:t>
            </a:r>
            <a:r>
              <a:rPr lang="fr-FR" dirty="0"/>
              <a:t> </a:t>
            </a:r>
          </a:p>
          <a:p>
            <a:pPr lvl="1"/>
            <a:endParaRPr lang="fr-FR" dirty="0"/>
          </a:p>
          <a:p>
            <a:pPr lvl="1"/>
            <a:r>
              <a:rPr lang="fr-FR" dirty="0" smtClean="0"/>
              <a:t>Repérage par COIL</a:t>
            </a:r>
            <a:endParaRPr lang="fr-FR" dirty="0"/>
          </a:p>
        </p:txBody>
      </p:sp>
      <p:pic>
        <p:nvPicPr>
          <p:cNvPr id="5" name="Image 4" descr="DROUE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14" y="3006915"/>
            <a:ext cx="3611838" cy="3611838"/>
          </a:xfrm>
          <a:prstGeom prst="rect">
            <a:avLst/>
          </a:prstGeom>
        </p:spPr>
      </p:pic>
      <p:pic>
        <p:nvPicPr>
          <p:cNvPr id="6" name="Image 5" descr="DROUET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072" y="3006915"/>
            <a:ext cx="3722018" cy="36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8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Brise.thmx</Template>
  <TotalTime>10308</TotalTime>
  <Words>194</Words>
  <Application>Microsoft Office PowerPoint</Application>
  <PresentationFormat>Affichage à l'écran (4:3)</PresentationFormat>
  <Paragraphs>69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Comic Sans MS</vt:lpstr>
      <vt:lpstr>News Gothic MT</vt:lpstr>
      <vt:lpstr>Wingdings 2</vt:lpstr>
      <vt:lpstr>Brise</vt:lpstr>
      <vt:lpstr>Quoi de neuf:  Exérèse diagnostic d’un nodule pulmonaire périphérique  </vt:lpstr>
      <vt:lpstr>Diagnostic d’un nodule pulmonaire périphérique</vt:lpstr>
      <vt:lpstr>Chirurgie</vt:lpstr>
      <vt:lpstr>Chirurgie</vt:lpstr>
      <vt:lpstr>Chirurgie</vt:lpstr>
      <vt:lpstr>Chirurgie</vt:lpstr>
      <vt:lpstr>Chirurgie</vt:lpstr>
      <vt:lpstr>Chirurgie</vt:lpstr>
      <vt:lpstr>Chirurgie</vt:lpstr>
      <vt:lpstr>Chirurgie</vt:lpstr>
      <vt:lpstr>Chirurgie</vt:lpstr>
      <vt:lpstr>Chirurgie</vt:lpstr>
      <vt:lpstr>Chirurgie</vt:lpstr>
      <vt:lpstr>Chirurgie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Quoi de neuf:  Repérag</dc:title>
  <dc:creator>Utilisateur de la version d'évaluation de Office 2004</dc:creator>
  <cp:lastModifiedBy>Thomas</cp:lastModifiedBy>
  <cp:revision>25</cp:revision>
  <dcterms:created xsi:type="dcterms:W3CDTF">2015-11-18T19:27:14Z</dcterms:created>
  <dcterms:modified xsi:type="dcterms:W3CDTF">2015-12-03T19:59:14Z</dcterms:modified>
</cp:coreProperties>
</file>