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notesMasterIdLst>
    <p:notesMasterId r:id="rId12"/>
  </p:notesMasterIdLst>
  <p:handoutMasterIdLst>
    <p:handoutMasterId r:id="rId13"/>
  </p:handoutMasterIdLst>
  <p:sldIdLst>
    <p:sldId id="256" r:id="rId2"/>
    <p:sldId id="267" r:id="rId3"/>
    <p:sldId id="257" r:id="rId4"/>
    <p:sldId id="261" r:id="rId5"/>
    <p:sldId id="264" r:id="rId6"/>
    <p:sldId id="259" r:id="rId7"/>
    <p:sldId id="258" r:id="rId8"/>
    <p:sldId id="260" r:id="rId9"/>
    <p:sldId id="262"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58" autoAdjust="0"/>
  </p:normalViewPr>
  <p:slideViewPr>
    <p:cSldViewPr snapToGrid="0" snapToObjects="1">
      <p:cViewPr varScale="1">
        <p:scale>
          <a:sx n="88" d="100"/>
          <a:sy n="88" d="100"/>
        </p:scale>
        <p:origin x="-20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CBE6E1-F5DF-0F43-9180-0FBE783FD36B}" type="datetimeFigureOut">
              <a:rPr lang="fr-FR" smtClean="0"/>
              <a:t>03/12/15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ECE0EC-EE05-D541-9EEF-E6787A6F8378}" type="slidenum">
              <a:rPr lang="fr-FR" smtClean="0"/>
              <a:t>‹#›</a:t>
            </a:fld>
            <a:endParaRPr lang="fr-FR"/>
          </a:p>
        </p:txBody>
      </p:sp>
    </p:spTree>
    <p:extLst>
      <p:ext uri="{BB962C8B-B14F-4D97-AF65-F5344CB8AC3E}">
        <p14:creationId xmlns:p14="http://schemas.microsoft.com/office/powerpoint/2010/main" val="3517712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021C7-7E4A-E942-9C91-3D87FBA04A16}" type="datetimeFigureOut">
              <a:rPr lang="fr-FR" smtClean="0"/>
              <a:t>03/12/15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4DD87-9790-BB4C-8DF3-68D90E10F935}" type="slidenum">
              <a:rPr lang="fr-FR" smtClean="0"/>
              <a:t>‹#›</a:t>
            </a:fld>
            <a:endParaRPr lang="fr-FR"/>
          </a:p>
        </p:txBody>
      </p:sp>
    </p:spTree>
    <p:extLst>
      <p:ext uri="{BB962C8B-B14F-4D97-AF65-F5344CB8AC3E}">
        <p14:creationId xmlns:p14="http://schemas.microsoft.com/office/powerpoint/2010/main" val="1298544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1</a:t>
            </a:fld>
            <a:endParaRPr lang="fr-FR"/>
          </a:p>
        </p:txBody>
      </p:sp>
    </p:spTree>
    <p:extLst>
      <p:ext uri="{BB962C8B-B14F-4D97-AF65-F5344CB8AC3E}">
        <p14:creationId xmlns:p14="http://schemas.microsoft.com/office/powerpoint/2010/main" val="2339729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Cigarette électronique avis du conseil supérieur de la SANTE Belge</a:t>
            </a:r>
          </a:p>
          <a:p>
            <a:r>
              <a:rPr lang="fr-FR" sz="1200" kern="1200" dirty="0" smtClean="0">
                <a:solidFill>
                  <a:schemeClr val="tx1"/>
                </a:solidFill>
                <a:latin typeface="+mn-lt"/>
                <a:ea typeface="+mn-ea"/>
                <a:cs typeface="+mn-cs"/>
              </a:rPr>
              <a:t>Celui ci a du répondre à une série de questions qui se résument ainsi:</a:t>
            </a:r>
          </a:p>
          <a:p>
            <a:r>
              <a:rPr lang="fr-FR" sz="1200" kern="1200" dirty="0" smtClean="0">
                <a:solidFill>
                  <a:schemeClr val="tx1"/>
                </a:solidFill>
                <a:latin typeface="+mn-lt"/>
                <a:ea typeface="+mn-ea"/>
                <a:cs typeface="+mn-cs"/>
              </a:rPr>
              <a:t>La nocivité possible de l'utilisation de la e-cigarette en soi et le rôle que la e-cigarette peut jouer dans le cadre de la politique de lutte contre le tabagisme.</a:t>
            </a:r>
          </a:p>
          <a:p>
            <a:r>
              <a:rPr lang="fr-FR" sz="1200" kern="1200" dirty="0" smtClean="0">
                <a:solidFill>
                  <a:schemeClr val="tx1"/>
                </a:solidFill>
                <a:latin typeface="+mn-lt"/>
                <a:ea typeface="+mn-ea"/>
                <a:cs typeface="+mn-cs"/>
              </a:rPr>
              <a:t>En résumé, il a estimé que l'utilisation des e-cigarettes à la nicotine peut jouer un rôle dans la politique de lutte contre le tabagisme. Dans ce contexte, l'objectif principal est de réduire le tabagisme. De manière secondaire, il a estimé que (poursuivre) la consommation de e-cigarettes de façon illimitée est également indésirable en termes de santé publique. Il plaide pour que cette politique englobe une limitation du </a:t>
            </a:r>
            <a:r>
              <a:rPr lang="fr-FR" sz="1200" kern="1200" dirty="0" err="1" smtClean="0">
                <a:solidFill>
                  <a:schemeClr val="tx1"/>
                </a:solidFill>
                <a:latin typeface="+mn-lt"/>
                <a:ea typeface="+mn-ea"/>
                <a:cs typeface="+mn-cs"/>
              </a:rPr>
              <a:t>vapotage</a:t>
            </a:r>
            <a:r>
              <a:rPr lang="fr-FR" sz="1200" kern="1200" dirty="0" smtClean="0">
                <a:solidFill>
                  <a:schemeClr val="tx1"/>
                </a:solidFill>
                <a:latin typeface="+mn-lt"/>
                <a:ea typeface="+mn-ea"/>
                <a:cs typeface="+mn-cs"/>
              </a:rPr>
              <a:t> et de la consommation ide nicotine. Néanmoins, une vigilance continue s'impose afin que cet objectif secondaire ne puisse compromettre l'objectif principal (réduire la prévalence du tabagisme): sur le long terme, il est en effet préférable de continuer à utiliser un traitement de remplacement nicotinique (Nicotine replacement </a:t>
            </a:r>
            <a:r>
              <a:rPr lang="fr-FR" sz="1200" kern="1200" dirty="0" err="1" smtClean="0">
                <a:solidFill>
                  <a:schemeClr val="tx1"/>
                </a:solidFill>
                <a:latin typeface="+mn-lt"/>
                <a:ea typeface="+mn-ea"/>
                <a:cs typeface="+mn-cs"/>
              </a:rPr>
              <a:t>therapy</a:t>
            </a:r>
            <a:r>
              <a:rPr lang="fr-FR" sz="1200" kern="1200" dirty="0" smtClean="0">
                <a:solidFill>
                  <a:schemeClr val="tx1"/>
                </a:solidFill>
                <a:latin typeface="+mn-lt"/>
                <a:ea typeface="+mn-ea"/>
                <a:cs typeface="+mn-cs"/>
              </a:rPr>
              <a:t> (NRT) / e-cigarette), plutôt que de risquer de sombrer à nouveau dans le tabagisme.</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e-cigarette existe sous différentes formes, composées chacune de trois éléments principaux : une batterie, une recharge d'e-liquide (également appelée cartouche) et un atomiseur. Sur certains modèles, la recharge et l'atomiseur forment un tout. Après une inhalation par l'embout ou après une pression sur un bouton, la batterie fait chauffer la résistance qui se trouve dans l'atomiseur. L'e-liquide contenu dans la recharge s'évapore et est inhalé par l'utilisateur.</a:t>
            </a:r>
          </a:p>
          <a:p>
            <a:r>
              <a:rPr lang="fr-FR" sz="1200" kern="1200" dirty="0" smtClean="0">
                <a:solidFill>
                  <a:schemeClr val="tx1"/>
                </a:solidFill>
                <a:latin typeface="+mn-lt"/>
                <a:ea typeface="+mn-ea"/>
                <a:cs typeface="+mn-cs"/>
              </a:rPr>
              <a:t>La base de l'e-liquide est le propylène glycol et/ou la glycérine végétale, qui produit une fumée visible lors de l'évaporation.</a:t>
            </a:r>
          </a:p>
          <a:p>
            <a:r>
              <a:rPr lang="fr-FR" sz="1200" kern="1200" dirty="0" smtClean="0">
                <a:solidFill>
                  <a:schemeClr val="tx1"/>
                </a:solidFill>
                <a:latin typeface="+mn-lt"/>
                <a:ea typeface="+mn-ea"/>
                <a:cs typeface="+mn-cs"/>
              </a:rPr>
              <a:t>L'e-liquide contient également de l'eau, des arômes et, éventuellement, de la nicotine. La variété de saveurs est immense : menthe, chocolat, café, vanille, </a:t>
            </a:r>
            <a:r>
              <a:rPr lang="fr-FR" sz="1200" kern="1200" dirty="0" err="1" smtClean="0">
                <a:solidFill>
                  <a:schemeClr val="tx1"/>
                </a:solidFill>
                <a:latin typeface="+mn-lt"/>
                <a:ea typeface="+mn-ea"/>
                <a:cs typeface="+mn-cs"/>
              </a:rPr>
              <a:t>etc</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10</a:t>
            </a:fld>
            <a:endParaRPr lang="fr-FR"/>
          </a:p>
        </p:txBody>
      </p:sp>
    </p:spTree>
    <p:extLst>
      <p:ext uri="{BB962C8B-B14F-4D97-AF65-F5344CB8AC3E}">
        <p14:creationId xmlns:p14="http://schemas.microsoft.com/office/powerpoint/2010/main" val="123751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mémoire un rappel des toxicité respectives de la cigarette</a:t>
            </a:r>
            <a:r>
              <a:rPr lang="fr-FR" baseline="0" dirty="0" smtClean="0"/>
              <a:t> et de l’Ecigarette cette diapositive milite en faveur de l’utilisation de la cigarette électronique bien qu’aucune étude n’aie permis, pour le moment de valider son utilisation car si des effets négatifs sont rapidement trouvés il est plus long d'avoir des études prospective scientifiquement validées </a:t>
            </a:r>
          </a:p>
          <a:p>
            <a:r>
              <a:rPr lang="fr-FR" sz="1200" kern="1200" dirty="0" smtClean="0">
                <a:solidFill>
                  <a:schemeClr val="tx1"/>
                </a:solidFill>
                <a:effectLst/>
                <a:latin typeface="+mn-lt"/>
                <a:ea typeface="+mn-ea"/>
                <a:cs typeface="+mn-cs"/>
              </a:rPr>
              <a:t>Les e-cigarettes peuvent en théorie poser des problèmes sanitaires du fait </a:t>
            </a:r>
          </a:p>
          <a:p>
            <a:r>
              <a:rPr lang="fr-FR" sz="1200" kern="1200" dirty="0" smtClean="0">
                <a:solidFill>
                  <a:schemeClr val="tx1"/>
                </a:solidFill>
                <a:effectLst/>
                <a:latin typeface="+mn-lt"/>
                <a:ea typeface="+mn-ea"/>
                <a:cs typeface="+mn-cs"/>
              </a:rPr>
              <a:t>	- de l’e-liquide : </a:t>
            </a:r>
            <a:r>
              <a:rPr lang="fr-FR" sz="1200" kern="1200" dirty="0" smtClean="0">
                <a:solidFill>
                  <a:schemeClr val="tx1"/>
                </a:solidFill>
                <a:effectLst/>
                <a:latin typeface="Wingdings"/>
                <a:ea typeface="+mn-ea"/>
                <a:cs typeface="+mn-cs"/>
              </a:rPr>
              <a:t>! </a:t>
            </a:r>
            <a:r>
              <a:rPr lang="fr-FR" sz="1200" kern="1200" dirty="0" smtClean="0">
                <a:solidFill>
                  <a:schemeClr val="tx1"/>
                </a:solidFill>
                <a:effectLst/>
                <a:latin typeface="+mn-lt"/>
                <a:ea typeface="+mn-ea"/>
                <a:cs typeface="+mn-cs"/>
              </a:rPr>
              <a:t>qui peut se répandre et entrer en contact avec la peau,</a:t>
            </a:r>
            <a:r>
              <a:rPr lang="fr-FR" sz="1200" kern="1200" dirty="0" smtClean="0">
                <a:solidFill>
                  <a:schemeClr val="tx1"/>
                </a:solidFill>
                <a:effectLst/>
                <a:latin typeface="Wingdings"/>
                <a:ea typeface="+mn-ea"/>
                <a:cs typeface="+mn-cs"/>
              </a:rPr>
              <a:t>! </a:t>
            </a:r>
            <a:r>
              <a:rPr lang="fr-FR" sz="1200" kern="1200" dirty="0" smtClean="0">
                <a:solidFill>
                  <a:schemeClr val="tx1"/>
                </a:solidFill>
                <a:effectLst/>
                <a:latin typeface="+mn-lt"/>
                <a:ea typeface="+mn-ea"/>
                <a:cs typeface="+mn-cs"/>
              </a:rPr>
              <a:t>qui peut être ingèré, en particulier par un jeune enfant, </a:t>
            </a:r>
          </a:p>
          <a:p>
            <a:r>
              <a:rPr lang="fr-FR" sz="1200" kern="1200" smtClean="0">
                <a:solidFill>
                  <a:schemeClr val="tx1"/>
                </a:solidFill>
                <a:effectLst/>
                <a:latin typeface="+mn-lt"/>
                <a:ea typeface="+mn-ea"/>
                <a:cs typeface="+mn-cs"/>
              </a:rPr>
              <a:t>	-et </a:t>
            </a:r>
            <a:r>
              <a:rPr lang="fr-FR" sz="1200" kern="1200" dirty="0" smtClean="0">
                <a:solidFill>
                  <a:schemeClr val="tx1"/>
                </a:solidFill>
                <a:effectLst/>
                <a:latin typeface="+mn-lt"/>
                <a:ea typeface="+mn-ea"/>
                <a:cs typeface="+mn-cs"/>
              </a:rPr>
              <a:t>de la « vapeur </a:t>
            </a:r>
            <a:r>
              <a:rPr lang="fr-FR" sz="1200" kern="1200" smtClean="0">
                <a:solidFill>
                  <a:schemeClr val="tx1"/>
                </a:solidFill>
                <a:effectLst/>
                <a:latin typeface="+mn-lt"/>
                <a:ea typeface="+mn-ea"/>
                <a:cs typeface="+mn-cs"/>
              </a:rPr>
              <a:t>» :</a:t>
            </a:r>
            <a:r>
              <a:rPr lang="fr-FR" sz="1200" kern="1200" smtClean="0">
                <a:solidFill>
                  <a:schemeClr val="tx1"/>
                </a:solidFill>
                <a:effectLst/>
                <a:latin typeface="Wingdings"/>
                <a:ea typeface="+mn-ea"/>
                <a:cs typeface="+mn-cs"/>
              </a:rPr>
              <a:t>! </a:t>
            </a:r>
            <a:r>
              <a:rPr lang="fr-FR" sz="1200" kern="1200" dirty="0" smtClean="0">
                <a:solidFill>
                  <a:schemeClr val="tx1"/>
                </a:solidFill>
                <a:effectLst/>
                <a:latin typeface="+mn-lt"/>
                <a:ea typeface="+mn-ea"/>
                <a:cs typeface="+mn-cs"/>
              </a:rPr>
              <a:t>qui peut provoquer ou entretenir une dépendance à la nicotine, </a:t>
            </a:r>
            <a:r>
              <a:rPr lang="fr-FR" sz="1200" kern="1200" dirty="0" smtClean="0">
                <a:solidFill>
                  <a:schemeClr val="tx1"/>
                </a:solidFill>
                <a:effectLst/>
                <a:latin typeface="Wingdings"/>
                <a:ea typeface="+mn-ea"/>
                <a:cs typeface="+mn-cs"/>
              </a:rPr>
              <a:t>! </a:t>
            </a:r>
            <a:r>
              <a:rPr lang="fr-FR" sz="1200" kern="1200" dirty="0" smtClean="0">
                <a:solidFill>
                  <a:schemeClr val="tx1"/>
                </a:solidFill>
                <a:effectLst/>
                <a:latin typeface="+mn-lt"/>
                <a:ea typeface="+mn-ea"/>
                <a:cs typeface="+mn-cs"/>
              </a:rPr>
              <a:t>qui peut exercer certains effets sans délai. </a:t>
            </a:r>
            <a:endParaRPr lang="fr-FR" dirty="0" smtClean="0"/>
          </a:p>
          <a:p>
            <a:r>
              <a:rPr lang="fr-FR" sz="1200" kern="1200" dirty="0" smtClean="0">
                <a:solidFill>
                  <a:schemeClr val="tx1"/>
                </a:solidFill>
                <a:effectLst/>
                <a:latin typeface="+mn-lt"/>
                <a:ea typeface="+mn-ea"/>
                <a:cs typeface="+mn-cs"/>
              </a:rPr>
              <a:t>Les risques des e-liquides sont liés avant tout à des produits de mauvaise qualité́, de mauvais choix des composants des e-liquides, de mauvaises manipulations, comme ce peut être le cas par exemple en laissant le produit à portée des jeunes enfants.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2</a:t>
            </a:fld>
            <a:endParaRPr lang="fr-FR" dirty="0"/>
          </a:p>
        </p:txBody>
      </p:sp>
    </p:spTree>
    <p:extLst>
      <p:ext uri="{BB962C8B-B14F-4D97-AF65-F5344CB8AC3E}">
        <p14:creationId xmlns:p14="http://schemas.microsoft.com/office/powerpoint/2010/main" val="392106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tabagisme est</a:t>
            </a:r>
            <a:r>
              <a:rPr lang="fr-FR" baseline="0" dirty="0" smtClean="0"/>
              <a:t> la première cause de mortalité en France et de nombreuses méthodes ont été validées pour arrêter de fumer dont les les Substituts nicotiniques,  la cigarette </a:t>
            </a:r>
            <a:r>
              <a:rPr lang="fr-FR" baseline="0" dirty="0" err="1" smtClean="0"/>
              <a:t>electronique</a:t>
            </a:r>
            <a:r>
              <a:rPr lang="fr-FR" baseline="0" dirty="0" smtClean="0"/>
              <a:t> doit elle s’ajouter à ces substituts nicotiniques	</a:t>
            </a:r>
            <a:endParaRPr lang="fr-FR" dirty="0"/>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3</a:t>
            </a:fld>
            <a:endParaRPr lang="fr-FR"/>
          </a:p>
        </p:txBody>
      </p:sp>
    </p:spTree>
    <p:extLst>
      <p:ext uri="{BB962C8B-B14F-4D97-AF65-F5344CB8AC3E}">
        <p14:creationId xmlns:p14="http://schemas.microsoft.com/office/powerpoint/2010/main" val="362241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Rappelons le principe</a:t>
            </a:r>
            <a:r>
              <a:rPr lang="fr-FR" baseline="0" dirty="0" smtClean="0"/>
              <a:t> de la cigarette électronique: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Aucune différence significative dans les résultats n’a été́ constatée sur une</a:t>
            </a:r>
            <a:r>
              <a:rPr lang="fr-FR" sz="1200" kern="1200" baseline="0" dirty="0" smtClean="0">
                <a:solidFill>
                  <a:schemeClr val="tx1"/>
                </a:solidFill>
                <a:effectLst/>
                <a:latin typeface="+mn-lt"/>
                <a:ea typeface="+mn-ea"/>
                <a:cs typeface="+mn-cs"/>
              </a:rPr>
              <a:t> étude prospective comparant les méthodes validée sur </a:t>
            </a:r>
            <a:r>
              <a:rPr lang="fr-FR" sz="1200" kern="1200" dirty="0" smtClean="0">
                <a:solidFill>
                  <a:schemeClr val="tx1"/>
                </a:solidFill>
                <a:effectLst/>
                <a:latin typeface="+mn-lt"/>
                <a:ea typeface="+mn-ea"/>
                <a:cs typeface="+mn-cs"/>
              </a:rPr>
              <a:t>657 fumeurs </a:t>
            </a:r>
            <a:r>
              <a:rPr lang="fr-FR" sz="1200" kern="1200" baseline="0" dirty="0" smtClean="0">
                <a:solidFill>
                  <a:schemeClr val="tx1"/>
                </a:solidFill>
                <a:effectLst/>
                <a:latin typeface="+mn-lt"/>
                <a:ea typeface="+mn-ea"/>
                <a:cs typeface="+mn-cs"/>
              </a:rPr>
              <a:t> entre la cigarette</a:t>
            </a:r>
            <a:r>
              <a:rPr lang="fr-FR" sz="1200" kern="1200" dirty="0" smtClean="0">
                <a:solidFill>
                  <a:schemeClr val="tx1"/>
                </a:solidFill>
                <a:effectLst/>
                <a:latin typeface="+mn-lt"/>
                <a:ea typeface="+mn-ea"/>
                <a:cs typeface="+mn-cs"/>
              </a:rPr>
              <a:t>. Et les méthodes</a:t>
            </a:r>
            <a:r>
              <a:rPr lang="fr-FR" sz="1200" kern="1200" baseline="0" dirty="0" smtClean="0">
                <a:solidFill>
                  <a:schemeClr val="tx1"/>
                </a:solidFill>
                <a:effectLst/>
                <a:latin typeface="+mn-lt"/>
                <a:ea typeface="+mn-ea"/>
                <a:cs typeface="+mn-cs"/>
              </a:rPr>
              <a:t> valisées </a:t>
            </a:r>
            <a:r>
              <a:rPr lang="fr-FR" sz="1200" kern="1200" dirty="0" smtClean="0">
                <a:solidFill>
                  <a:schemeClr val="tx1"/>
                </a:solidFill>
                <a:effectLst/>
                <a:latin typeface="+mn-lt"/>
                <a:ea typeface="+mn-ea"/>
                <a:cs typeface="+mn-cs"/>
              </a:rPr>
              <a:t> La Ecigarette contenant de la nicotine s'est avérée au moins aussi efficace que le patch NRT et sans différence au niveau des effets secondaires. Ce constat incomplet est lié à un manque de puissance de l’étude. Il n’y a donc qu’une tendance en faveur de la Ecigarette à 16 mg.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4</a:t>
            </a:fld>
            <a:endParaRPr lang="fr-FR" dirty="0"/>
          </a:p>
        </p:txBody>
      </p:sp>
    </p:spTree>
    <p:extLst>
      <p:ext uri="{BB962C8B-B14F-4D97-AF65-F5344CB8AC3E}">
        <p14:creationId xmlns:p14="http://schemas.microsoft.com/office/powerpoint/2010/main" val="325792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5</a:t>
            </a:fld>
            <a:endParaRPr lang="fr-FR" dirty="0"/>
          </a:p>
        </p:txBody>
      </p:sp>
    </p:spTree>
    <p:extLst>
      <p:ext uri="{BB962C8B-B14F-4D97-AF65-F5344CB8AC3E}">
        <p14:creationId xmlns:p14="http://schemas.microsoft.com/office/powerpoint/2010/main" val="297924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6</a:t>
            </a:fld>
            <a:endParaRPr lang="fr-FR"/>
          </a:p>
        </p:txBody>
      </p:sp>
    </p:spTree>
    <p:extLst>
      <p:ext uri="{BB962C8B-B14F-4D97-AF65-F5344CB8AC3E}">
        <p14:creationId xmlns:p14="http://schemas.microsoft.com/office/powerpoint/2010/main" val="212333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7</a:t>
            </a:fld>
            <a:endParaRPr lang="fr-FR"/>
          </a:p>
        </p:txBody>
      </p:sp>
    </p:spTree>
    <p:extLst>
      <p:ext uri="{BB962C8B-B14F-4D97-AF65-F5344CB8AC3E}">
        <p14:creationId xmlns:p14="http://schemas.microsoft.com/office/powerpoint/2010/main" val="60071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8</a:t>
            </a:fld>
            <a:endParaRPr lang="fr-FR"/>
          </a:p>
        </p:txBody>
      </p:sp>
    </p:spTree>
    <p:extLst>
      <p:ext uri="{BB962C8B-B14F-4D97-AF65-F5344CB8AC3E}">
        <p14:creationId xmlns:p14="http://schemas.microsoft.com/office/powerpoint/2010/main" val="160013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24DD87-9790-BB4C-8DF3-68D90E10F935}" type="slidenum">
              <a:rPr lang="fr-FR" smtClean="0"/>
              <a:t>9</a:t>
            </a:fld>
            <a:endParaRPr lang="fr-FR"/>
          </a:p>
        </p:txBody>
      </p:sp>
    </p:spTree>
    <p:extLst>
      <p:ext uri="{BB962C8B-B14F-4D97-AF65-F5344CB8AC3E}">
        <p14:creationId xmlns:p14="http://schemas.microsoft.com/office/powerpoint/2010/main" val="173037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pPr eaLnBrk="1" latinLnBrk="0" hangingPunct="1"/>
            <a:fld id="{9D21D778-B565-4D7E-94D7-64010A445B68}" type="datetimeFigureOut">
              <a:rPr lang="en-US" smtClean="0"/>
              <a:pPr eaLnBrk="1" latinLnBrk="0" hangingPunct="1"/>
              <a:t>03/12/15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kumimoji="0"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6441D7B3-F7C5-4013-AC5D-399DD8DB11FA}" type="datetime4">
              <a:rPr lang="en-US" smtClean="0"/>
              <a:pPr/>
              <a:t>décembre 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6441D7B3-F7C5-4013-AC5D-399DD8DB11FA}" type="datetime4">
              <a:rPr lang="en-US" smtClean="0"/>
              <a:pPr/>
              <a:t>décembre 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F0120655-FBEF-4656-A8A9-E7D9EB4F4DEC}" type="datetime4">
              <a:rPr lang="en-US" smtClean="0"/>
              <a:pPr/>
              <a:t>décembre 3, 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décembre 3, 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fr-FR" smtClean="0"/>
              <a:t>Cliquez et modifiez le titre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12544D9-E8EB-4DFC-9BAC-8FC5CFB1A919}" type="datetime4">
              <a:rPr lang="en-US" smtClean="0"/>
              <a:pPr/>
              <a:t>décembre 3,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CF894904-8048-429B-BF77-F17DA8F8287B}" type="datetime4">
              <a:rPr lang="en-US" smtClean="0"/>
              <a:pPr/>
              <a:t>décembre 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441D7B3-F7C5-4013-AC5D-399DD8DB11FA}" type="datetime4">
              <a:rPr lang="en-US" smtClean="0"/>
              <a:pPr/>
              <a:t>décembre 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441D7B3-F7C5-4013-AC5D-399DD8DB11FA}" type="datetime4">
              <a:rPr lang="en-US" smtClean="0"/>
              <a:pPr/>
              <a:t>décembre 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ages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441D7B3-F7C5-4013-AC5D-399DD8DB11FA}" type="datetime4">
              <a:rPr lang="en-US" smtClean="0"/>
              <a:pPr/>
              <a:t>décembre 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AF119237-00E8-48F5-9A77-8496B8A0E541}" type="datetimeFigureOut">
              <a:rPr lang="en-US" smtClean="0"/>
              <a:t>03/12/15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896202C6-8B37-41F0-B3E4-774551D1C22F}" type="datetime4">
              <a:rPr lang="en-US" smtClean="0"/>
              <a:pPr/>
              <a:t>décembre 3,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AF119237-00E8-48F5-9A77-8496B8A0E541}" type="datetimeFigureOut">
              <a:rPr lang="en-US" smtClean="0"/>
              <a:t>03/12/15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filigran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fr-FR" smtClean="0"/>
              <a:t>Cliquez et modifiez le titre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441D7B3-F7C5-4013-AC5D-399DD8DB11FA}" type="datetime4">
              <a:rPr lang="en-US" smtClean="0"/>
              <a:pPr/>
              <a:t>décembre 3, 2015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5744759D-0EFF-4FB2-9CCE-04E00944F0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FR" smtClean="0"/>
              <a:t>Cliquez pour modifier les styles du texte du masque</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03/12/15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avec filigran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fr-FR" smtClean="0"/>
              <a:t>Cliquez et modifiez le titre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6441D7B3-F7C5-4013-AC5D-399DD8DB11FA}" type="datetime4">
              <a:rPr lang="en-US" smtClean="0"/>
              <a:pPr/>
              <a:t>décembre 3,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fr-FR" smtClean="0"/>
              <a:t>Cliquez et modifiez le titre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441D7B3-F7C5-4013-AC5D-399DD8DB11FA}" type="datetime4">
              <a:rPr lang="en-US" smtClean="0"/>
              <a:pPr/>
              <a:t>décembre 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F2511E46-B9AD-4605-BA48-F4BA770367EA}" type="datetime4">
              <a:rPr lang="en-US" smtClean="0"/>
              <a:pPr/>
              <a:t>décembre 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771A4492-1D66-40E5-BF5F-8AE5B76A3760}" type="datetime4">
              <a:rPr lang="en-US" smtClean="0"/>
              <a:pPr/>
              <a:t>décembre 3, 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6441D7B3-F7C5-4013-AC5D-399DD8DB11FA}" type="datetime4">
              <a:rPr lang="en-US" smtClean="0"/>
              <a:pPr/>
              <a:t>décembre 3,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441D7B3-F7C5-4013-AC5D-399DD8DB11FA}" type="datetime4">
              <a:rPr lang="en-US" smtClean="0"/>
              <a:pPr/>
              <a:t>décembre 3, 2015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7" r:id="rId18"/>
    <p:sldLayoutId id="2147484098" r:id="rId19"/>
    <p:sldLayoutId id="2147484099" r:id="rId20"/>
  </p:sldLayoutIdLst>
  <p:hf sldNum="0" hdr="0" ftr="0" dt="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8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smtClean="0"/>
              <a:t>Place de la cigarette électronique dans le sevrage</a:t>
            </a:r>
            <a:endParaRPr lang="fr-FR" dirty="0"/>
          </a:p>
        </p:txBody>
      </p:sp>
      <p:sp>
        <p:nvSpPr>
          <p:cNvPr id="2" name="Sous-titre 1"/>
          <p:cNvSpPr>
            <a:spLocks noGrp="1"/>
          </p:cNvSpPr>
          <p:nvPr>
            <p:ph type="subTitle" idx="1"/>
          </p:nvPr>
        </p:nvSpPr>
        <p:spPr/>
        <p:txBody>
          <a:bodyPr>
            <a:normAutofit/>
          </a:bodyPr>
          <a:lstStyle/>
          <a:p>
            <a:endParaRPr lang="fr-FR" sz="4800" dirty="0" smtClean="0">
              <a:solidFill>
                <a:srgbClr val="3366FF"/>
              </a:solidFill>
            </a:endParaRPr>
          </a:p>
          <a:p>
            <a:r>
              <a:rPr lang="fr-FR" sz="4800" dirty="0" smtClean="0">
                <a:solidFill>
                  <a:srgbClr val="3366FF"/>
                </a:solidFill>
              </a:rPr>
              <a:t>Ecigarette </a:t>
            </a:r>
            <a:r>
              <a:rPr lang="fr-FR" sz="4800" dirty="0">
                <a:solidFill>
                  <a:srgbClr val="3366FF"/>
                </a:solidFill>
              </a:rPr>
              <a:t>o</a:t>
            </a:r>
            <a:r>
              <a:rPr lang="fr-FR" sz="4800" dirty="0" smtClean="0">
                <a:solidFill>
                  <a:srgbClr val="3366FF"/>
                </a:solidFill>
              </a:rPr>
              <a:t>u </a:t>
            </a:r>
            <a:r>
              <a:rPr lang="fr-FR" sz="4800" dirty="0" err="1" smtClean="0">
                <a:solidFill>
                  <a:srgbClr val="3366FF"/>
                </a:solidFill>
              </a:rPr>
              <a:t>vapotage</a:t>
            </a:r>
            <a:endParaRPr lang="fr-FR" sz="4800" dirty="0">
              <a:solidFill>
                <a:srgbClr val="3366FF"/>
              </a:solidFill>
            </a:endParaRPr>
          </a:p>
        </p:txBody>
      </p:sp>
    </p:spTree>
    <p:extLst>
      <p:ext uri="{BB962C8B-B14F-4D97-AF65-F5344CB8AC3E}">
        <p14:creationId xmlns:p14="http://schemas.microsoft.com/office/powerpoint/2010/main" val="28976598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La cigarette électronique</a:t>
            </a:r>
          </a:p>
          <a:p>
            <a:pPr lvl="1"/>
            <a:r>
              <a:rPr lang="fr-FR" dirty="0" smtClean="0"/>
              <a:t>Peut être une aide à l’arrêt du tabac</a:t>
            </a:r>
          </a:p>
          <a:p>
            <a:pPr lvl="1"/>
            <a:r>
              <a:rPr lang="fr-FR" dirty="0" smtClean="0"/>
              <a:t>Son efficacité et son absence de toxicité restent à valider comparativement aux méthodes reconnues</a:t>
            </a:r>
          </a:p>
          <a:p>
            <a:pPr lvl="1"/>
            <a:r>
              <a:rPr lang="fr-FR" dirty="0" smtClean="0"/>
              <a:t>Ne contenant aucun des sous produits de la combustion du tabac </a:t>
            </a:r>
            <a:r>
              <a:rPr lang="fr-FR" b="1" u="sng" dirty="0" smtClean="0">
                <a:solidFill>
                  <a:srgbClr val="0000FF"/>
                </a:solidFill>
              </a:rPr>
              <a:t>est moins toxique que la cigarette</a:t>
            </a:r>
          </a:p>
          <a:p>
            <a:pPr lvl="1"/>
            <a:r>
              <a:rPr lang="fr-FR" dirty="0" smtClean="0"/>
              <a:t>Doit être formellement contre indiquée chez le non fumeur</a:t>
            </a:r>
          </a:p>
          <a:p>
            <a:pPr lvl="2"/>
            <a:r>
              <a:rPr lang="fr-FR" dirty="0" smtClean="0"/>
              <a:t>Car peut induire </a:t>
            </a:r>
          </a:p>
          <a:p>
            <a:pPr lvl="3"/>
            <a:r>
              <a:rPr lang="fr-FR" dirty="0" smtClean="0"/>
              <a:t>une dépendance au tabac</a:t>
            </a:r>
          </a:p>
          <a:p>
            <a:pPr lvl="3"/>
            <a:r>
              <a:rPr lang="fr-FR" dirty="0" smtClean="0"/>
              <a:t>Un passage à la cigarette</a:t>
            </a:r>
          </a:p>
          <a:p>
            <a:pPr lvl="1"/>
            <a:endParaRPr lang="fr-FR" dirty="0"/>
          </a:p>
        </p:txBody>
      </p:sp>
    </p:spTree>
    <p:extLst>
      <p:ext uri="{BB962C8B-B14F-4D97-AF65-F5344CB8AC3E}">
        <p14:creationId xmlns:p14="http://schemas.microsoft.com/office/powerpoint/2010/main" val="16242672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toxique choisir?</a:t>
            </a:r>
            <a:endParaRPr lang="fr-FR" dirty="0"/>
          </a:p>
        </p:txBody>
      </p:sp>
      <p:pic>
        <p:nvPicPr>
          <p:cNvPr id="5" name="Image 4"/>
          <p:cNvPicPr>
            <a:picLocks noChangeAspect="1"/>
          </p:cNvPicPr>
          <p:nvPr/>
        </p:nvPicPr>
        <p:blipFill>
          <a:blip r:embed="rId3"/>
          <a:stretch>
            <a:fillRect/>
          </a:stretch>
        </p:blipFill>
        <p:spPr>
          <a:xfrm>
            <a:off x="94310" y="2006600"/>
            <a:ext cx="10169112" cy="4699000"/>
          </a:xfrm>
          <a:prstGeom prst="rect">
            <a:avLst/>
          </a:prstGeom>
        </p:spPr>
      </p:pic>
    </p:spTree>
    <p:extLst>
      <p:ext uri="{BB962C8B-B14F-4D97-AF65-F5344CB8AC3E}">
        <p14:creationId xmlns:p14="http://schemas.microsoft.com/office/powerpoint/2010/main" val="31131221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Préambule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Le tabagisme est la première cause de mortalité évitable en France avec 74 000 décès en 2014</a:t>
            </a:r>
          </a:p>
          <a:p>
            <a:r>
              <a:rPr lang="fr-FR" dirty="0" smtClean="0"/>
              <a:t>La cigarette électronique, produit récent, a été essayée, en France,  par la moitié des </a:t>
            </a:r>
            <a:r>
              <a:rPr lang="fr-FR" dirty="0" smtClean="0"/>
              <a:t>fumeurs mais seuls 8% l’utilisent à la place de la cigarette</a:t>
            </a:r>
            <a:endParaRPr lang="fr-FR" dirty="0" smtClean="0"/>
          </a:p>
          <a:p>
            <a:r>
              <a:rPr lang="fr-FR" dirty="0" smtClean="0"/>
              <a:t>Bien que son utilisation dans l’aide à l’arrêt du tabac n’ait pas été validée, les professionnels de santé doivent tenir compte de la cigarette électronique dans la prise en charge des fumeurs </a:t>
            </a:r>
          </a:p>
          <a:p>
            <a:pPr>
              <a:buSzPts val="1800"/>
              <a:buFont typeface="Wingdings"/>
              <a:buChar char="ü"/>
            </a:pPr>
            <a:r>
              <a:rPr lang="fr-FR" b="1" dirty="0">
                <a:solidFill>
                  <a:srgbClr val="00B050"/>
                </a:solidFill>
                <a:latin typeface="Arial"/>
                <a:ea typeface="ＭＳ Ｐゴシック"/>
              </a:rPr>
              <a:t>En 2015 l</a:t>
            </a:r>
            <a:r>
              <a:rPr lang="uk-UA" altLang="ja-JP" b="1" dirty="0">
                <a:solidFill>
                  <a:srgbClr val="00B050"/>
                </a:solidFill>
                <a:latin typeface="Arial"/>
                <a:ea typeface="ＭＳ Ｐゴシック"/>
              </a:rPr>
              <a:t>’</a:t>
            </a:r>
            <a:r>
              <a:rPr lang="fr-FR" altLang="ja-JP" b="1" dirty="0">
                <a:solidFill>
                  <a:srgbClr val="00B050"/>
                </a:solidFill>
                <a:latin typeface="Arial"/>
                <a:ea typeface="ＭＳ Ｐゴシック"/>
              </a:rPr>
              <a:t>Académie de pharmacie et de médecine émettent un avis favorable à l</a:t>
            </a:r>
            <a:r>
              <a:rPr lang="uk-UA" altLang="ja-JP" b="1" dirty="0">
                <a:solidFill>
                  <a:srgbClr val="00B050"/>
                </a:solidFill>
                <a:latin typeface="Arial"/>
                <a:ea typeface="ＭＳ Ｐゴシック"/>
              </a:rPr>
              <a:t>’</a:t>
            </a:r>
            <a:r>
              <a:rPr lang="fr-FR" altLang="ja-JP" b="1" dirty="0">
                <a:solidFill>
                  <a:srgbClr val="00B050"/>
                </a:solidFill>
                <a:latin typeface="Arial"/>
                <a:ea typeface="ＭＳ Ｐゴシック"/>
              </a:rPr>
              <a:t>utilisation de l</a:t>
            </a:r>
            <a:r>
              <a:rPr lang="uk-UA" altLang="ja-JP" b="1" dirty="0">
                <a:solidFill>
                  <a:srgbClr val="00B050"/>
                </a:solidFill>
                <a:latin typeface="Arial"/>
                <a:ea typeface="ＭＳ Ｐゴシック"/>
              </a:rPr>
              <a:t>’</a:t>
            </a:r>
            <a:r>
              <a:rPr lang="fr-FR" altLang="ja-JP" b="1" dirty="0">
                <a:solidFill>
                  <a:srgbClr val="00B050"/>
                </a:solidFill>
                <a:latin typeface="Arial"/>
                <a:ea typeface="ＭＳ Ｐゴシック"/>
              </a:rPr>
              <a:t>e-cigarette chez les </a:t>
            </a:r>
            <a:r>
              <a:rPr lang="fr-FR" altLang="ja-JP" b="1" dirty="0" smtClean="0">
                <a:solidFill>
                  <a:srgbClr val="00B050"/>
                </a:solidFill>
                <a:latin typeface="Arial"/>
                <a:ea typeface="ＭＳ Ｐゴシック"/>
              </a:rPr>
              <a:t>fumeurs</a:t>
            </a:r>
            <a:endParaRPr lang="fr-FR" dirty="0" smtClean="0"/>
          </a:p>
          <a:p>
            <a:r>
              <a:rPr lang="fr-FR" b="1" dirty="0" smtClean="0">
                <a:solidFill>
                  <a:srgbClr val="FF0000"/>
                </a:solidFill>
                <a:latin typeface="Arial"/>
                <a:cs typeface="Arial"/>
              </a:rPr>
              <a:t>Elle doit par contre être formellement déconseillée aux non fumeurs en raison de son potentiel addictif et irritant</a:t>
            </a:r>
          </a:p>
          <a:p>
            <a:r>
              <a:rPr lang="fr-FR" dirty="0" smtClean="0"/>
              <a:t>Elle reproduit le geste et procure l’effet sensoriel </a:t>
            </a:r>
            <a:r>
              <a:rPr lang="fr-FR" dirty="0" smtClean="0"/>
              <a:t>pharyngé  </a:t>
            </a:r>
            <a:r>
              <a:rPr lang="fr-FR" dirty="0" smtClean="0">
                <a:solidFill>
                  <a:srgbClr val="FF0000"/>
                </a:solidFill>
                <a:latin typeface="Arial"/>
                <a:cs typeface="Arial"/>
              </a:rPr>
              <a:t>(</a:t>
            </a:r>
            <a:r>
              <a:rPr lang="fr-FR" b="1" dirty="0" err="1" smtClean="0">
                <a:solidFill>
                  <a:srgbClr val="FF0000"/>
                </a:solidFill>
                <a:latin typeface="Arial"/>
                <a:cs typeface="Arial"/>
              </a:rPr>
              <a:t>throat</a:t>
            </a:r>
            <a:r>
              <a:rPr lang="fr-FR" b="1" dirty="0" smtClean="0">
                <a:solidFill>
                  <a:srgbClr val="FF0000"/>
                </a:solidFill>
                <a:latin typeface="Arial"/>
                <a:cs typeface="Arial"/>
              </a:rPr>
              <a:t> hit</a:t>
            </a:r>
            <a:r>
              <a:rPr lang="fr-FR" dirty="0" smtClean="0"/>
              <a:t>) voisin de la cigarette  </a:t>
            </a:r>
            <a:endParaRPr lang="fr-FR" dirty="0"/>
          </a:p>
        </p:txBody>
      </p:sp>
    </p:spTree>
    <p:extLst>
      <p:ext uri="{BB962C8B-B14F-4D97-AF65-F5344CB8AC3E}">
        <p14:creationId xmlns:p14="http://schemas.microsoft.com/office/powerpoint/2010/main" val="15641766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624" y="503238"/>
            <a:ext cx="7726785" cy="868362"/>
          </a:xfrm>
        </p:spPr>
        <p:txBody>
          <a:bodyPr/>
          <a:lstStyle/>
          <a:p>
            <a:r>
              <a:rPr lang="fr-FR" dirty="0" smtClean="0"/>
              <a:t>Qu’est la cigarette électronique?</a:t>
            </a:r>
            <a:endParaRPr lang="fr-FR" dirty="0"/>
          </a:p>
        </p:txBody>
      </p:sp>
      <p:sp>
        <p:nvSpPr>
          <p:cNvPr id="3" name="Espace réservé du contenu 2"/>
          <p:cNvSpPr>
            <a:spLocks noGrp="1"/>
          </p:cNvSpPr>
          <p:nvPr>
            <p:ph idx="1"/>
          </p:nvPr>
        </p:nvSpPr>
        <p:spPr>
          <a:xfrm>
            <a:off x="397815" y="1371601"/>
            <a:ext cx="8277605" cy="5069488"/>
          </a:xfrm>
        </p:spPr>
        <p:txBody>
          <a:bodyPr>
            <a:normAutofit fontScale="55000" lnSpcReduction="20000"/>
          </a:bodyPr>
          <a:lstStyle/>
          <a:p>
            <a:r>
              <a:rPr lang="fr-FR" dirty="0" smtClean="0"/>
              <a:t>Dispositif électronique </a:t>
            </a:r>
            <a:r>
              <a:rPr lang="fr-FR" dirty="0"/>
              <a:t>visant à simuler l’acte de fumer du tabac par la production d'une vapeur ressemblant visuellement à la </a:t>
            </a:r>
            <a:r>
              <a:rPr lang="fr-FR" dirty="0" smtClean="0"/>
              <a:t>fumée.</a:t>
            </a:r>
          </a:p>
          <a:p>
            <a:r>
              <a:rPr lang="fr-FR" dirty="0" smtClean="0"/>
              <a:t>Une résistance électrique </a:t>
            </a:r>
            <a:r>
              <a:rPr lang="fr-FR" dirty="0"/>
              <a:t>fait chauffer un liquide qui </a:t>
            </a:r>
            <a:r>
              <a:rPr lang="fr-FR" dirty="0" smtClean="0"/>
              <a:t>s’</a:t>
            </a:r>
            <a:r>
              <a:rPr lang="fr-FR" dirty="0"/>
              <a:t>é</a:t>
            </a:r>
            <a:r>
              <a:rPr lang="fr-FR" dirty="0" smtClean="0"/>
              <a:t>vapore </a:t>
            </a:r>
            <a:r>
              <a:rPr lang="fr-FR" dirty="0"/>
              <a:t>en produisant de la </a:t>
            </a:r>
            <a:r>
              <a:rPr lang="fr-FR" dirty="0" smtClean="0"/>
              <a:t>vapeur </a:t>
            </a:r>
            <a:r>
              <a:rPr lang="fr-FR" dirty="0"/>
              <a:t>à une </a:t>
            </a:r>
            <a:r>
              <a:rPr lang="fr-FR" dirty="0" smtClean="0"/>
              <a:t>température </a:t>
            </a:r>
            <a:r>
              <a:rPr lang="fr-FR" dirty="0"/>
              <a:t>avoisinant les 60°</a:t>
            </a:r>
            <a:r>
              <a:rPr lang="fr-FR" b="1" dirty="0"/>
              <a:t>, il n’y a donc pas de combustion.</a:t>
            </a:r>
          </a:p>
          <a:p>
            <a:r>
              <a:rPr lang="fr-FR" dirty="0"/>
              <a:t>Une cigarette </a:t>
            </a:r>
            <a:r>
              <a:rPr lang="fr-FR" dirty="0" smtClean="0"/>
              <a:t>électronique </a:t>
            </a:r>
            <a:r>
              <a:rPr lang="fr-FR" dirty="0"/>
              <a:t>est </a:t>
            </a:r>
            <a:r>
              <a:rPr lang="fr-FR" dirty="0" smtClean="0"/>
              <a:t>donc constituée </a:t>
            </a:r>
            <a:r>
              <a:rPr lang="fr-FR" dirty="0"/>
              <a:t>des 3 </a:t>
            </a:r>
            <a:r>
              <a:rPr lang="fr-FR" dirty="0" smtClean="0"/>
              <a:t>éléments </a:t>
            </a:r>
            <a:r>
              <a:rPr lang="fr-FR" dirty="0"/>
              <a:t>principaux suivant </a:t>
            </a:r>
            <a:r>
              <a:rPr lang="fr-FR" dirty="0" smtClean="0"/>
              <a:t>:</a:t>
            </a:r>
          </a:p>
          <a:p>
            <a:pPr lvl="1"/>
            <a:r>
              <a:rPr lang="fr-FR" dirty="0" smtClean="0"/>
              <a:t>une </a:t>
            </a:r>
            <a:r>
              <a:rPr lang="fr-FR" dirty="0"/>
              <a:t>source </a:t>
            </a:r>
            <a:r>
              <a:rPr lang="fr-FR" dirty="0" smtClean="0"/>
              <a:t>d’</a:t>
            </a:r>
            <a:r>
              <a:rPr lang="fr-FR" dirty="0"/>
              <a:t>é</a:t>
            </a:r>
            <a:r>
              <a:rPr lang="fr-FR" dirty="0" smtClean="0"/>
              <a:t>nergie électrique </a:t>
            </a:r>
            <a:r>
              <a:rPr lang="fr-FR" dirty="0"/>
              <a:t>(souvent une batterie rechargeable)</a:t>
            </a:r>
            <a:r>
              <a:rPr lang="fr-FR" dirty="0" smtClean="0"/>
              <a:t>,</a:t>
            </a:r>
          </a:p>
          <a:p>
            <a:pPr lvl="1"/>
            <a:r>
              <a:rPr lang="fr-FR" dirty="0" smtClean="0"/>
              <a:t>une </a:t>
            </a:r>
            <a:r>
              <a:rPr lang="fr-FR" dirty="0"/>
              <a:t>cartouche avec ou sans bourre (aussi </a:t>
            </a:r>
            <a:r>
              <a:rPr lang="fr-FR" dirty="0" smtClean="0"/>
              <a:t>appelée réservoir) </a:t>
            </a:r>
            <a:r>
              <a:rPr lang="fr-FR" dirty="0"/>
              <a:t>qui contient du e-liquide</a:t>
            </a:r>
            <a:r>
              <a:rPr lang="fr-FR" dirty="0" smtClean="0"/>
              <a:t>,</a:t>
            </a:r>
          </a:p>
          <a:p>
            <a:pPr lvl="1"/>
            <a:r>
              <a:rPr lang="fr-FR" dirty="0" smtClean="0"/>
              <a:t>un </a:t>
            </a:r>
            <a:r>
              <a:rPr lang="fr-FR" dirty="0"/>
              <a:t>atomiseur (la </a:t>
            </a:r>
            <a:r>
              <a:rPr lang="fr-FR" dirty="0" smtClean="0"/>
              <a:t>résistance </a:t>
            </a:r>
            <a:r>
              <a:rPr lang="fr-FR" dirty="0"/>
              <a:t>chauffante en simplifiant)</a:t>
            </a:r>
            <a:r>
              <a:rPr lang="fr-FR" dirty="0" smtClean="0"/>
              <a:t>.</a:t>
            </a:r>
          </a:p>
          <a:p>
            <a:r>
              <a:rPr lang="fr-FR" dirty="0" smtClean="0"/>
              <a:t>Elle utilise des e-liquides sont composés des ingrédients suivants :</a:t>
            </a:r>
          </a:p>
          <a:p>
            <a:pPr lvl="1"/>
            <a:r>
              <a:rPr lang="fr-FR" dirty="0" smtClean="0"/>
              <a:t> </a:t>
            </a:r>
            <a:r>
              <a:rPr lang="fr-FR" dirty="0"/>
              <a:t>un liquide dit de base (c'est lui qui a la </a:t>
            </a:r>
            <a:r>
              <a:rPr lang="fr-FR" dirty="0" smtClean="0"/>
              <a:t>propriété́ </a:t>
            </a:r>
            <a:r>
              <a:rPr lang="fr-FR" dirty="0"/>
              <a:t>de </a:t>
            </a:r>
          </a:p>
          <a:p>
            <a:pPr marL="457200" lvl="1" indent="0">
              <a:buNone/>
            </a:pPr>
            <a:r>
              <a:rPr lang="fr-FR" dirty="0" smtClean="0"/>
              <a:t>	s’évaporer </a:t>
            </a:r>
            <a:r>
              <a:rPr lang="fr-FR" dirty="0"/>
              <a:t>à une faible </a:t>
            </a:r>
            <a:r>
              <a:rPr lang="fr-FR" dirty="0" smtClean="0"/>
              <a:t>température),</a:t>
            </a:r>
          </a:p>
          <a:p>
            <a:pPr lvl="1"/>
            <a:r>
              <a:rPr lang="fr-FR" dirty="0" smtClean="0"/>
              <a:t>d’arômes,</a:t>
            </a:r>
          </a:p>
          <a:p>
            <a:pPr lvl="1"/>
            <a:r>
              <a:rPr lang="fr-FR" dirty="0" smtClean="0"/>
              <a:t>de </a:t>
            </a:r>
            <a:r>
              <a:rPr lang="fr-FR" dirty="0"/>
              <a:t>nicotine (mais cela reste optionnel)</a:t>
            </a:r>
            <a:r>
              <a:rPr lang="fr-FR" dirty="0" smtClean="0"/>
              <a:t>.</a:t>
            </a:r>
          </a:p>
          <a:p>
            <a:r>
              <a:rPr lang="fr-FR" dirty="0" smtClean="0"/>
              <a:t>En l’absence de combustion</a:t>
            </a:r>
          </a:p>
          <a:p>
            <a:pPr lvl="1"/>
            <a:r>
              <a:rPr lang="fr-FR" b="1" dirty="0" smtClean="0">
                <a:solidFill>
                  <a:srgbClr val="FF0000"/>
                </a:solidFill>
              </a:rPr>
              <a:t>Pas</a:t>
            </a:r>
            <a:r>
              <a:rPr lang="fr-FR" dirty="0" smtClean="0">
                <a:solidFill>
                  <a:srgbClr val="FF0000"/>
                </a:solidFill>
              </a:rPr>
              <a:t> </a:t>
            </a:r>
            <a:r>
              <a:rPr lang="fr-FR" dirty="0" smtClean="0"/>
              <a:t>de monoxyde de carbone</a:t>
            </a:r>
          </a:p>
          <a:p>
            <a:pPr lvl="1"/>
            <a:r>
              <a:rPr lang="fr-FR" b="1" dirty="0" smtClean="0">
                <a:solidFill>
                  <a:srgbClr val="FF0000"/>
                </a:solidFill>
              </a:rPr>
              <a:t>Pas</a:t>
            </a:r>
            <a:r>
              <a:rPr lang="fr-FR" dirty="0" smtClean="0"/>
              <a:t> de particules solides</a:t>
            </a:r>
          </a:p>
          <a:p>
            <a:pPr lvl="1"/>
            <a:r>
              <a:rPr lang="fr-FR" b="1" dirty="0" smtClean="0">
                <a:solidFill>
                  <a:srgbClr val="FF0000"/>
                </a:solidFill>
              </a:rPr>
              <a:t>Pas</a:t>
            </a:r>
            <a:r>
              <a:rPr lang="fr-FR" dirty="0" smtClean="0">
                <a:solidFill>
                  <a:srgbClr val="FF0000"/>
                </a:solidFill>
              </a:rPr>
              <a:t> </a:t>
            </a:r>
            <a:r>
              <a:rPr lang="fr-FR" dirty="0" smtClean="0"/>
              <a:t>de substance cancérogène </a:t>
            </a:r>
            <a:endParaRPr lang="fr-FR" dirty="0"/>
          </a:p>
          <a:p>
            <a:endParaRPr lang="fr-FR" dirty="0"/>
          </a:p>
        </p:txBody>
      </p:sp>
      <p:pic>
        <p:nvPicPr>
          <p:cNvPr id="5" name="Image 4"/>
          <p:cNvPicPr>
            <a:picLocks noChangeAspect="1"/>
          </p:cNvPicPr>
          <p:nvPr/>
        </p:nvPicPr>
        <p:blipFill>
          <a:blip r:embed="rId3"/>
          <a:stretch>
            <a:fillRect/>
          </a:stretch>
        </p:blipFill>
        <p:spPr>
          <a:xfrm rot="20239464">
            <a:off x="5325828" y="3737543"/>
            <a:ext cx="3319465" cy="2948805"/>
          </a:xfrm>
          <a:prstGeom prst="rect">
            <a:avLst/>
          </a:prstGeom>
        </p:spPr>
      </p:pic>
    </p:spTree>
    <p:extLst>
      <p:ext uri="{BB962C8B-B14F-4D97-AF65-F5344CB8AC3E}">
        <p14:creationId xmlns:p14="http://schemas.microsoft.com/office/powerpoint/2010/main" val="11866206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381000"/>
            <a:ext cx="9144000" cy="6096000"/>
          </a:xfrm>
          <a:prstGeom prst="rect">
            <a:avLst/>
          </a:prstGeom>
        </p:spPr>
      </p:pic>
    </p:spTree>
    <p:extLst>
      <p:ext uri="{BB962C8B-B14F-4D97-AF65-F5344CB8AC3E}">
        <p14:creationId xmlns:p14="http://schemas.microsoft.com/office/powerpoint/2010/main" val="30161976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800" baseline="30000" dirty="0">
                <a:solidFill>
                  <a:srgbClr val="1B89BC"/>
                </a:solidFill>
                <a:latin typeface="Cambria"/>
              </a:rPr>
              <a:t>Quelles réponses de la part des professionnels de santé à un fumeur qui questionne sur l’utilisation de la cigarette électronique ?</a:t>
            </a:r>
            <a:endParaRPr lang="fr-FR" dirty="0"/>
          </a:p>
        </p:txBody>
      </p:sp>
      <p:sp>
        <p:nvSpPr>
          <p:cNvPr id="4" name="Sous-titre 3"/>
          <p:cNvSpPr>
            <a:spLocks noGrp="1"/>
          </p:cNvSpPr>
          <p:nvPr>
            <p:ph type="subTitle" idx="1"/>
          </p:nvPr>
        </p:nvSpPr>
        <p:spPr/>
        <p:txBody>
          <a:bodyPr/>
          <a:lstStyle/>
          <a:p>
            <a:r>
              <a:rPr lang="fr-FR" dirty="0" smtClean="0"/>
              <a:t>(avis d’experts de l’OFT 30 avril </a:t>
            </a:r>
            <a:r>
              <a:rPr lang="fr-FR" smtClean="0"/>
              <a:t>2014)</a:t>
            </a:r>
          </a:p>
          <a:p>
            <a:endParaRPr lang="fr-FR" dirty="0"/>
          </a:p>
        </p:txBody>
      </p:sp>
    </p:spTree>
    <p:extLst>
      <p:ext uri="{BB962C8B-B14F-4D97-AF65-F5344CB8AC3E}">
        <p14:creationId xmlns:p14="http://schemas.microsoft.com/office/powerpoint/2010/main" val="21953296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Situations auxquelles vous êtes confrontés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Le fumeur qui envisage d’arrêter </a:t>
            </a:r>
          </a:p>
          <a:p>
            <a:pPr lvl="1"/>
            <a:r>
              <a:rPr lang="fr-FR" dirty="0" smtClean="0"/>
              <a:t>Proposer les méthodes médicales efficaces</a:t>
            </a:r>
          </a:p>
          <a:p>
            <a:pPr lvl="1"/>
            <a:r>
              <a:rPr lang="fr-FR" dirty="0" smtClean="0"/>
              <a:t>Rester ouvert, si demande du fumeur, à la cigarette électronique</a:t>
            </a:r>
          </a:p>
          <a:p>
            <a:r>
              <a:rPr lang="fr-FR" dirty="0" smtClean="0"/>
              <a:t>Le vapoteur qui garde quelques cigarettes</a:t>
            </a:r>
          </a:p>
          <a:p>
            <a:pPr lvl="1"/>
            <a:r>
              <a:rPr lang="fr-FR" dirty="0" smtClean="0"/>
              <a:t>L’aider à éliminer ces dernières cigarettes</a:t>
            </a:r>
          </a:p>
          <a:p>
            <a:r>
              <a:rPr lang="fr-FR" dirty="0" smtClean="0"/>
              <a:t>Le fumeur en sevrage qui n’arrive pas à éliminer les dernières cigarettes.</a:t>
            </a:r>
          </a:p>
          <a:p>
            <a:pPr lvl="1"/>
            <a:r>
              <a:rPr lang="fr-FR" dirty="0" smtClean="0"/>
              <a:t>Place de la cigarette électronique ?</a:t>
            </a:r>
          </a:p>
          <a:p>
            <a:pPr marL="171450" lvl="1"/>
            <a:r>
              <a:rPr lang="fr-FR" dirty="0"/>
              <a:t>Le vapoteur </a:t>
            </a:r>
            <a:r>
              <a:rPr lang="fr-FR" dirty="0" smtClean="0"/>
              <a:t>qui n’arrive pas à décrocher de </a:t>
            </a:r>
            <a:r>
              <a:rPr lang="fr-FR" dirty="0"/>
              <a:t>la cigarette électronique</a:t>
            </a:r>
          </a:p>
          <a:p>
            <a:pPr lvl="1"/>
            <a:r>
              <a:rPr lang="fr-FR" dirty="0" smtClean="0"/>
              <a:t>Comment l’aider?</a:t>
            </a:r>
          </a:p>
          <a:p>
            <a:r>
              <a:rPr lang="fr-FR" dirty="0" smtClean="0"/>
              <a:t>L’ex fumeur ex vapoteur </a:t>
            </a:r>
          </a:p>
          <a:p>
            <a:pPr lvl="1"/>
            <a:r>
              <a:rPr lang="fr-FR" dirty="0" smtClean="0"/>
              <a:t>Il ne doit plus toucher à </a:t>
            </a:r>
            <a:r>
              <a:rPr lang="fr-FR" dirty="0"/>
              <a:t>la cigarette électronique</a:t>
            </a:r>
          </a:p>
          <a:p>
            <a:pPr lvl="1"/>
            <a:endParaRPr lang="fr-FR" dirty="0" smtClean="0"/>
          </a:p>
        </p:txBody>
      </p:sp>
    </p:spTree>
    <p:extLst>
      <p:ext uri="{BB962C8B-B14F-4D97-AF65-F5344CB8AC3E}">
        <p14:creationId xmlns:p14="http://schemas.microsoft.com/office/powerpoint/2010/main" val="754780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550782"/>
            <a:ext cx="7313613" cy="5240418"/>
          </a:xfrm>
        </p:spPr>
        <p:txBody>
          <a:bodyPr>
            <a:normAutofit fontScale="85000" lnSpcReduction="20000"/>
          </a:bodyPr>
          <a:lstStyle/>
          <a:p>
            <a:r>
              <a:rPr lang="fr-FR" dirty="0" smtClean="0"/>
              <a:t>Le </a:t>
            </a:r>
            <a:r>
              <a:rPr lang="fr-FR" dirty="0" smtClean="0"/>
              <a:t>fumeur qui:		</a:t>
            </a:r>
          </a:p>
          <a:p>
            <a:pPr lvl="1"/>
            <a:r>
              <a:rPr lang="fr-FR" dirty="0" smtClean="0"/>
              <a:t>ne veut pas </a:t>
            </a:r>
            <a:r>
              <a:rPr lang="fr-FR" dirty="0" smtClean="0"/>
              <a:t>ou </a:t>
            </a:r>
            <a:r>
              <a:rPr lang="fr-FR" dirty="0" smtClean="0"/>
              <a:t>n’a pas pu arrêter avec les traitements validés</a:t>
            </a:r>
          </a:p>
          <a:p>
            <a:r>
              <a:rPr lang="fr-FR" dirty="0" smtClean="0"/>
              <a:t>Toujours proposer d’abord les méthodes validées</a:t>
            </a:r>
          </a:p>
          <a:p>
            <a:pPr lvl="1"/>
            <a:r>
              <a:rPr lang="fr-FR" dirty="0" smtClean="0"/>
              <a:t>Patch, pastilles, acupuncture, </a:t>
            </a:r>
            <a:r>
              <a:rPr lang="is-IS" dirty="0" smtClean="0"/>
              <a:t>….</a:t>
            </a:r>
            <a:endParaRPr lang="fr-FR" dirty="0" smtClean="0"/>
          </a:p>
          <a:p>
            <a:r>
              <a:rPr lang="fr-FR" dirty="0" smtClean="0"/>
              <a:t>Sinon proposer la cigarette électronique. </a:t>
            </a:r>
          </a:p>
          <a:p>
            <a:pPr lvl="1"/>
            <a:r>
              <a:rPr lang="fr-FR" dirty="0" smtClean="0"/>
              <a:t>En arrêtant </a:t>
            </a:r>
            <a:r>
              <a:rPr lang="fr-FR" b="1" dirty="0" smtClean="0"/>
              <a:t>totalement</a:t>
            </a:r>
            <a:r>
              <a:rPr lang="fr-FR" dirty="0" smtClean="0"/>
              <a:t> la cigarette </a:t>
            </a:r>
          </a:p>
          <a:p>
            <a:pPr lvl="1"/>
            <a:r>
              <a:rPr lang="fr-FR" dirty="0" smtClean="0"/>
              <a:t>Nécessité de bien choisir sa cigarette électronique</a:t>
            </a:r>
          </a:p>
          <a:p>
            <a:pPr lvl="2"/>
            <a:r>
              <a:rPr lang="fr-FR" dirty="0" smtClean="0"/>
              <a:t>Conforme et adaptée au fumeur</a:t>
            </a:r>
          </a:p>
          <a:p>
            <a:pPr lvl="2"/>
            <a:r>
              <a:rPr lang="fr-FR" dirty="0" smtClean="0"/>
              <a:t>Avec un liquide reproduisant l’effet sensoriel </a:t>
            </a:r>
            <a:r>
              <a:rPr lang="fr-FR" dirty="0" err="1" smtClean="0"/>
              <a:t>oropharyngé</a:t>
            </a:r>
            <a:r>
              <a:rPr lang="fr-FR" dirty="0" smtClean="0"/>
              <a:t> (</a:t>
            </a:r>
            <a:r>
              <a:rPr lang="fr-FR" dirty="0" err="1" smtClean="0"/>
              <a:t>throat</a:t>
            </a:r>
            <a:r>
              <a:rPr lang="fr-FR" dirty="0" smtClean="0"/>
              <a:t> hit) soulageant dès les premières secondes</a:t>
            </a:r>
          </a:p>
          <a:p>
            <a:pPr lvl="2"/>
            <a:r>
              <a:rPr lang="fr-FR" dirty="0" smtClean="0"/>
              <a:t>En évitant le manque de nicotine par une adaptation de la dose aux besoins</a:t>
            </a:r>
          </a:p>
          <a:p>
            <a:pPr lvl="1"/>
            <a:r>
              <a:rPr lang="fr-FR" dirty="0" smtClean="0"/>
              <a:t>En insistant sur les dangers liés à la manipulation des produits.</a:t>
            </a:r>
          </a:p>
          <a:p>
            <a:pPr lvl="2"/>
            <a:r>
              <a:rPr lang="fr-FR" dirty="0"/>
              <a:t>Un flacon de 10ml à 20 mg/ml contient 200 mg de </a:t>
            </a:r>
            <a:r>
              <a:rPr lang="fr-FR" dirty="0" smtClean="0"/>
              <a:t>nicotine</a:t>
            </a:r>
          </a:p>
          <a:p>
            <a:pPr lvl="2"/>
            <a:r>
              <a:rPr lang="fr-FR" dirty="0" smtClean="0"/>
              <a:t>La </a:t>
            </a:r>
            <a:r>
              <a:rPr lang="fr-FR" dirty="0"/>
              <a:t>dose létale chez un non fumeur est de 60mg</a:t>
            </a:r>
          </a:p>
          <a:p>
            <a:pPr lvl="1"/>
            <a:endParaRPr lang="fr-FR" dirty="0" smtClean="0"/>
          </a:p>
          <a:p>
            <a:endParaRPr lang="fr-FR" dirty="0"/>
          </a:p>
        </p:txBody>
      </p:sp>
      <p:pic>
        <p:nvPicPr>
          <p:cNvPr id="4" name="Picture 2" descr="http://www.sigmaaldrich.com/content/dam/sigma-aldrich/countries/france/visuel-picto-te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864" y="5265737"/>
            <a:ext cx="7889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7296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3225" y="503238"/>
            <a:ext cx="7814898" cy="868362"/>
          </a:xfrm>
        </p:spPr>
        <p:txBody>
          <a:bodyPr/>
          <a:lstStyle/>
          <a:p>
            <a:r>
              <a:rPr lang="fr-FR" dirty="0" smtClean="0"/>
              <a:t>Si association </a:t>
            </a:r>
            <a:r>
              <a:rPr lang="fr-FR" dirty="0" err="1" smtClean="0"/>
              <a:t>ecigarette</a:t>
            </a:r>
            <a:r>
              <a:rPr lang="fr-FR" dirty="0" smtClean="0"/>
              <a:t> et tabac</a:t>
            </a:r>
            <a:endParaRPr lang="fr-FR" dirty="0"/>
          </a:p>
        </p:txBody>
      </p:sp>
      <p:sp>
        <p:nvSpPr>
          <p:cNvPr id="3" name="Espace réservé du contenu 2"/>
          <p:cNvSpPr>
            <a:spLocks noGrp="1"/>
          </p:cNvSpPr>
          <p:nvPr>
            <p:ph idx="1"/>
          </p:nvPr>
        </p:nvSpPr>
        <p:spPr/>
        <p:txBody>
          <a:bodyPr/>
          <a:lstStyle/>
          <a:p>
            <a:r>
              <a:rPr lang="fr-FR" dirty="0"/>
              <a:t>C</a:t>
            </a:r>
            <a:r>
              <a:rPr lang="fr-FR" dirty="0" smtClean="0"/>
              <a:t>onséquence </a:t>
            </a:r>
          </a:p>
          <a:p>
            <a:pPr lvl="1"/>
            <a:r>
              <a:rPr lang="fr-FR" dirty="0" smtClean="0"/>
              <a:t>Entraine un haut niveau de dépendance</a:t>
            </a:r>
          </a:p>
          <a:p>
            <a:pPr lvl="1"/>
            <a:r>
              <a:rPr lang="fr-FR" dirty="0" smtClean="0"/>
              <a:t>Rend le fumeur insatisfait </a:t>
            </a:r>
          </a:p>
          <a:p>
            <a:pPr lvl="1"/>
            <a:r>
              <a:rPr lang="fr-FR" dirty="0" smtClean="0"/>
              <a:t>Laisse un risque lié au tabac</a:t>
            </a:r>
          </a:p>
          <a:p>
            <a:r>
              <a:rPr lang="fr-FR" dirty="0" smtClean="0"/>
              <a:t>On propose alors</a:t>
            </a:r>
          </a:p>
          <a:p>
            <a:pPr lvl="1"/>
            <a:r>
              <a:rPr lang="fr-FR" dirty="0" smtClean="0"/>
              <a:t>Augmentation des doses de nicotines </a:t>
            </a:r>
          </a:p>
          <a:p>
            <a:pPr lvl="2"/>
            <a:r>
              <a:rPr lang="fr-FR" dirty="0" smtClean="0"/>
              <a:t>Par adjonction de nicotine orale ou en patch</a:t>
            </a:r>
          </a:p>
          <a:p>
            <a:pPr lvl="2"/>
            <a:r>
              <a:rPr lang="fr-FR" dirty="0" smtClean="0"/>
              <a:t>Par augmentation de la concentration en nicotine du </a:t>
            </a:r>
            <a:r>
              <a:rPr lang="fr-FR" dirty="0" err="1" smtClean="0"/>
              <a:t>eliquide</a:t>
            </a:r>
            <a:r>
              <a:rPr lang="fr-FR" dirty="0" smtClean="0"/>
              <a:t> </a:t>
            </a:r>
          </a:p>
          <a:p>
            <a:endParaRPr lang="fr-FR" dirty="0" smtClean="0"/>
          </a:p>
          <a:p>
            <a:endParaRPr lang="fr-FR" dirty="0"/>
          </a:p>
        </p:txBody>
      </p:sp>
    </p:spTree>
    <p:extLst>
      <p:ext uri="{BB962C8B-B14F-4D97-AF65-F5344CB8AC3E}">
        <p14:creationId xmlns:p14="http://schemas.microsoft.com/office/powerpoint/2010/main" val="371252497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ncrier">
  <a:themeElements>
    <a:clrScheme name="Encrier">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Encrier">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Encrier">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Encrier.thmx</Template>
  <TotalTime>524</TotalTime>
  <Words>1077</Words>
  <Application>Microsoft Macintosh PowerPoint</Application>
  <PresentationFormat>Présentation à l'écran (4:3)</PresentationFormat>
  <Paragraphs>99</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Encrier</vt:lpstr>
      <vt:lpstr>Place de la cigarette électronique dans le sevrage</vt:lpstr>
      <vt:lpstr>Quel toxique choisir?</vt:lpstr>
      <vt:lpstr>Préambule</vt:lpstr>
      <vt:lpstr>Qu’est la cigarette électronique?</vt:lpstr>
      <vt:lpstr>Présentation PowerPoint</vt:lpstr>
      <vt:lpstr>Quelles réponses de la part des professionnels de santé à un fumeur qui questionne sur l’utilisation de la cigarette électronique ?</vt:lpstr>
      <vt:lpstr>Situations auxquelles vous êtes confrontés</vt:lpstr>
      <vt:lpstr>Présentation PowerPoint</vt:lpstr>
      <vt:lpstr>Si association ecigarette et tabac</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cigarette electronique</dc:title>
  <dc:creator>Christian-Dominique  Guyonnaud</dc:creator>
  <cp:lastModifiedBy>Christian-Dominique  Guyonnaud</cp:lastModifiedBy>
  <cp:revision>34</cp:revision>
  <cp:lastPrinted>2015-12-02T08:28:43Z</cp:lastPrinted>
  <dcterms:created xsi:type="dcterms:W3CDTF">2015-11-25T09:44:58Z</dcterms:created>
  <dcterms:modified xsi:type="dcterms:W3CDTF">2015-12-03T14:46:52Z</dcterms:modified>
</cp:coreProperties>
</file>