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23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24.png" ContentType="image/png"/>
  <Override PartName="/ppt/media/image1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5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15.png" ContentType="image/png"/>
  <Override PartName="/ppt/media/image11.png" ContentType="image/png"/>
  <Override PartName="/ppt/media/image27.jpeg" ContentType="image/jpeg"/>
  <Override PartName="/ppt/media/image7.png" ContentType="image/png"/>
  <Override PartName="/ppt/media/image26.png" ContentType="image/png"/>
  <Override PartName="/ppt/media/image3.png" ContentType="image/png"/>
  <Override PartName="/ppt/media/image22.png" ContentType="image/png"/>
  <Override PartName="/ppt/media/image16.png" ContentType="image/png"/>
  <Override PartName="/ppt/media/image1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F648FA0E-41AA-4EC8-AD19-09C9DFDBE3C6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5B47824-47BF-474F-916D-8FA27FF236B2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C8B9A72-2956-443C-9999-6C8EF4A7AEA6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E05BF6B-6452-4AB3-919E-9CD6A5A6EFDE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5662784-72C8-4A11-B087-324E205613BF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3FE10D0-7E10-4771-8DF5-EFC5B394D79C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2CC4AE9-108A-49F2-93F2-97973C5102F9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2913EE8-A1D2-468E-9B6B-E597DDCFA09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D096613-3A1F-4CD3-9B82-E1DEA85B0103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F9DE0E6-7087-4126-B1B5-76EF47DBF252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EEDA7A4-7810-43BD-88A9-20C0B7DAA82C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03/12/2015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48DDE1-593A-44EF-B9E1-705D100A3307}" type="slidenum">
              <a:rPr lang="fr-FR">
                <a:solidFill>
                  <a:srgbClr val="000000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03/12/2015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F22E833-6B68-4B63-A427-3BD85A82B97F}" type="slidenum">
              <a:rPr lang="fr-FR">
                <a:solidFill>
                  <a:srgbClr val="000000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03/12/2015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9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4EB30B0-CDEC-4E80-9CB4-722BF961C01A}" type="slidenum">
              <a:rPr lang="fr-FR">
                <a:solidFill>
                  <a:srgbClr val="000000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8.xml"/><Relationship Id="rId4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5800" y="332640"/>
            <a:ext cx="7772040" cy="122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3600">
                <a:solidFill>
                  <a:srgbClr val="ff0000"/>
                </a:solidFill>
                <a:latin typeface="Calibri"/>
              </a:rPr>
              <a:t>	</a:t>
            </a:r>
            <a:r>
              <a:rPr i="1" lang="fr-FR" sz="3600">
                <a:solidFill>
                  <a:srgbClr val="ff0000"/>
                </a:solidFill>
                <a:latin typeface="Calibri"/>
              </a:rPr>
              <a:t>L’Echo-endoscopie Bronchique au Havre (EBUS)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pic>
        <p:nvPicPr>
          <p:cNvPr descr="" id="119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700640"/>
            <a:ext cx="6336360" cy="4032000"/>
          </a:xfrm>
          <a:prstGeom prst="rect">
            <a:avLst/>
          </a:prstGeom>
        </p:spPr>
      </p:pic>
      <p:sp>
        <p:nvSpPr>
          <p:cNvPr id="120" name="CustomShape 3"/>
          <p:cNvSpPr/>
          <p:nvPr/>
        </p:nvSpPr>
        <p:spPr>
          <a:xfrm>
            <a:off x="4500000" y="6093360"/>
            <a:ext cx="43920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</a:rPr>
              <a:t>Dr MH Marques</a:t>
            </a:r>
            <a:endParaRPr/>
          </a:p>
          <a:p>
            <a:pPr>
              <a:lnSpc>
                <a:spcPct val="100000"/>
              </a:lnSpc>
            </a:pPr>
            <a:r>
              <a:rPr i="1" lang="fr-FR">
                <a:solidFill>
                  <a:srgbClr val="000000"/>
                </a:solidFill>
                <a:latin typeface="Calibri"/>
              </a:rPr>
              <a:t>Quoi de Neuf en pneumologie, Dec 2015</a:t>
            </a:r>
            <a:endParaRPr/>
          </a:p>
        </p:txBody>
      </p:sp>
      <p:pic>
        <p:nvPicPr>
          <p:cNvPr descr="" id="121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000">
                <a:solidFill>
                  <a:srgbClr val="ff0000"/>
                </a:solidFill>
                <a:latin typeface="Calibri"/>
              </a:rPr>
              <a:t>	</a:t>
            </a:r>
            <a:r>
              <a:rPr i="1" lang="fr-FR" sz="4000">
                <a:solidFill>
                  <a:srgbClr val="ff0000"/>
                </a:solidFill>
                <a:latin typeface="Calibri"/>
              </a:rPr>
              <a:t>	</a:t>
            </a:r>
            <a:r>
              <a:rPr i="1" lang="fr-FR" sz="4000">
                <a:solidFill>
                  <a:srgbClr val="ff0000"/>
                </a:solidFill>
                <a:latin typeface="Calibri"/>
              </a:rPr>
              <a:t>Conclusion : L’écho-endoscopie bronchique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Grande avancée technologique au GHH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Arsenal du pneumologue endoscopiste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Incontournable dans le raisonnement (en cas d’atteinte médiastinale) de la prise en charge du cancer bronchique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8b8b8b"/>
                </a:solidFill>
                <a:latin typeface="Calibri"/>
              </a:rPr>
              <a:t>Mais apprentissage….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7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  <p:pic>
        <p:nvPicPr>
          <p:cNvPr descr="" id="16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28640"/>
            <a:ext cx="4676040" cy="3486960"/>
          </a:xfrm>
          <a:prstGeom prst="rect">
            <a:avLst/>
          </a:prstGeom>
        </p:spPr>
      </p:pic>
    </p:spTree>
  </p:cSld>
  <p:timing>
    <p:tnLst>
      <p:par>
        <p:cTn dur="indefinite" id="10" nodeType="tmRoot" restart="never">
          <p:childTnLst>
            <p:seq>
              <p:cTn id="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Techniques d’écho-endoscopie bronchiques 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dites </a:t>
            </a:r>
            <a:r>
              <a:rPr b="1" lang="fr-FR" sz="2000">
                <a:solidFill>
                  <a:srgbClr val="000000"/>
                </a:solidFill>
                <a:latin typeface="Calibri"/>
              </a:rPr>
              <a:t>semi invasives ( EBUS 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et </a:t>
            </a:r>
            <a:r>
              <a:rPr b="1" lang="fr-FR" sz="2000">
                <a:solidFill>
                  <a:srgbClr val="000000"/>
                </a:solidFill>
                <a:latin typeface="Calibri"/>
              </a:rPr>
              <a:t>Mini sonde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) :  Grande avancée pneumologique depuis 2007 en France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EBUS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 : Ponction des adénopathies médiastinales et/ou hilaires à visée diagnostique dites échoguidées sous contrôle de la vue sans recourir à un acte chirurgical (médiastinoscopie) en cas de positivité ou à une ponction transthoracique.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Mais : Matériel onéreux, fragile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Apprentissage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 nécessaire+++ ( CHU de Rouen, de Lille, d’Amiens) dans le repérage échographique, la réalisation et secondairement dans la rentabilité de l’acte : Courbe d’apprentissage +++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Acte peut se faire sous </a:t>
            </a:r>
            <a:r>
              <a:rPr b="1" lang="fr-FR" sz="2000">
                <a:solidFill>
                  <a:srgbClr val="000000"/>
                </a:solidFill>
                <a:latin typeface="Calibri"/>
              </a:rPr>
              <a:t>AG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 ou en </a:t>
            </a:r>
            <a:r>
              <a:rPr b="1" lang="fr-FR" sz="2000">
                <a:solidFill>
                  <a:srgbClr val="000000"/>
                </a:solidFill>
                <a:latin typeface="Calibri"/>
              </a:rPr>
              <a:t>Local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 sous sédation légère, en </a:t>
            </a:r>
            <a:r>
              <a:rPr b="1" lang="fr-FR" sz="2000">
                <a:solidFill>
                  <a:srgbClr val="000000"/>
                </a:solidFill>
                <a:latin typeface="Calibri"/>
              </a:rPr>
              <a:t>Ambulatoire</a:t>
            </a:r>
            <a:endParaRPr/>
          </a:p>
        </p:txBody>
      </p:sp>
      <p:pic>
        <p:nvPicPr>
          <p:cNvPr descr="" id="12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633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Matériel</a:t>
            </a:r>
            <a:endParaRPr/>
          </a:p>
        </p:txBody>
      </p:sp>
      <p:pic>
        <p:nvPicPr>
          <p:cNvPr descr="" id="126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  <p:pic>
        <p:nvPicPr>
          <p:cNvPr descr="" id="127" name="Espace réservé du contenu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40" y="1124640"/>
            <a:ext cx="2875680" cy="2209320"/>
          </a:xfrm>
          <a:prstGeom prst="rect">
            <a:avLst/>
          </a:prstGeom>
        </p:spPr>
      </p:pic>
      <p:pic>
        <p:nvPicPr>
          <p:cNvPr descr="" id="128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0" y="1124640"/>
            <a:ext cx="3888000" cy="2160000"/>
          </a:xfrm>
          <a:prstGeom prst="rect">
            <a:avLst/>
          </a:prstGeom>
        </p:spPr>
      </p:pic>
      <p:pic>
        <p:nvPicPr>
          <p:cNvPr descr="" id="129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9640" y="3717000"/>
            <a:ext cx="3543120" cy="2418840"/>
          </a:xfrm>
          <a:prstGeom prst="rect">
            <a:avLst/>
          </a:prstGeom>
        </p:spPr>
      </p:pic>
      <p:pic>
        <p:nvPicPr>
          <p:cNvPr descr="" id="130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3717000"/>
            <a:ext cx="3528000" cy="2708640"/>
          </a:xfrm>
          <a:prstGeom prst="rect">
            <a:avLst/>
          </a:prstGeom>
        </p:spPr>
      </p:pic>
      <p:sp>
        <p:nvSpPr>
          <p:cNvPr id="131" name="CustomShape 2"/>
          <p:cNvSpPr/>
          <p:nvPr/>
        </p:nvSpPr>
        <p:spPr>
          <a:xfrm>
            <a:off x="827640" y="3285000"/>
            <a:ext cx="33120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     </a:t>
            </a:r>
            <a:r>
              <a:rPr i="1" lang="fr-FR" sz="1400">
                <a:solidFill>
                  <a:srgbClr val="000000"/>
                </a:solidFill>
                <a:latin typeface="Calibri"/>
              </a:rPr>
              <a:t>Vidéo Echo-endoscope Olympus  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4500000" y="3357000"/>
            <a:ext cx="403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r-FR" sz="1400">
                <a:solidFill>
                  <a:srgbClr val="000000"/>
                </a:solidFill>
                <a:latin typeface="Calibri"/>
              </a:rPr>
              <a:t>Aiguille de ponction</a:t>
            </a:r>
            <a:endParaRPr/>
          </a:p>
        </p:txBody>
      </p:sp>
      <p:sp>
        <p:nvSpPr>
          <p:cNvPr id="133" name="CustomShape 4"/>
          <p:cNvSpPr/>
          <p:nvPr/>
        </p:nvSpPr>
        <p:spPr>
          <a:xfrm>
            <a:off x="539640" y="6211800"/>
            <a:ext cx="360000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r-FR" sz="1400">
                <a:solidFill>
                  <a:srgbClr val="000000"/>
                </a:solidFill>
                <a:latin typeface="Calibri"/>
              </a:rPr>
              <a:t>Ballonnet gonflé sur la sonde d’échographie linéaire</a:t>
            </a:r>
            <a:endParaRPr/>
          </a:p>
        </p:txBody>
      </p:sp>
      <p:sp>
        <p:nvSpPr>
          <p:cNvPr id="134" name="CustomShape 5"/>
          <p:cNvSpPr/>
          <p:nvPr/>
        </p:nvSpPr>
        <p:spPr>
          <a:xfrm>
            <a:off x="4572000" y="6381360"/>
            <a:ext cx="43920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r-FR" sz="1400">
                <a:solidFill>
                  <a:srgbClr val="000000"/>
                </a:solidFill>
                <a:latin typeface="Calibri"/>
              </a:rPr>
              <a:t>Kit de ponction bloquée sur le vidéo endoscope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Procédure : repérage ganglionnaire+++</a:t>
            </a:r>
            <a:endParaRPr/>
          </a:p>
        </p:txBody>
      </p:sp>
      <p:pic>
        <p:nvPicPr>
          <p:cNvPr descr="" id="136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  <p:pic>
        <p:nvPicPr>
          <p:cNvPr descr="" id="137" name="Espace réservé du contenu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1556640"/>
            <a:ext cx="3560040" cy="4525560"/>
          </a:xfrm>
          <a:prstGeom prst="rect">
            <a:avLst/>
          </a:prstGeom>
        </p:spPr>
      </p:pic>
      <p:pic>
        <p:nvPicPr>
          <p:cNvPr descr="" id="138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28000" y="1556640"/>
            <a:ext cx="3456000" cy="2232000"/>
          </a:xfrm>
          <a:prstGeom prst="rect">
            <a:avLst/>
          </a:prstGeom>
        </p:spPr>
      </p:pic>
      <p:sp>
        <p:nvSpPr>
          <p:cNvPr id="139" name="CustomShape 2"/>
          <p:cNvSpPr/>
          <p:nvPr/>
        </p:nvSpPr>
        <p:spPr>
          <a:xfrm>
            <a:off x="467640" y="6237360"/>
            <a:ext cx="35280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	</a:t>
            </a:r>
            <a:r>
              <a:rPr lang="fr-FR">
                <a:solidFill>
                  <a:srgbClr val="ff0000"/>
                </a:solidFill>
                <a:latin typeface="Calibri"/>
              </a:rPr>
              <a:t>TDM Thoracique</a:t>
            </a: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4644000" y="6237360"/>
            <a:ext cx="37440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0000"/>
                </a:solidFill>
                <a:latin typeface="Calibri"/>
              </a:rPr>
              <a:t>	</a:t>
            </a:r>
            <a:r>
              <a:rPr lang="fr-FR">
                <a:solidFill>
                  <a:srgbClr val="ff0000"/>
                </a:solidFill>
                <a:latin typeface="Calibri"/>
              </a:rPr>
              <a:t>Pet Scanner</a:t>
            </a:r>
            <a:endParaRPr/>
          </a:p>
        </p:txBody>
      </p:sp>
      <p:pic>
        <p:nvPicPr>
          <p:cNvPr descr="" id="141" name="Imag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320000" y="4104000"/>
            <a:ext cx="2129400" cy="1871640"/>
          </a:xfrm>
          <a:prstGeom prst="rect">
            <a:avLst/>
          </a:prstGeom>
        </p:spPr>
      </p:pic>
      <p:pic>
        <p:nvPicPr>
          <p:cNvPr descr="" id="142" name="Imag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768000" y="4104000"/>
            <a:ext cx="1871640" cy="187164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Procédure : Ponction</a:t>
            </a:r>
            <a:endParaRPr/>
          </a:p>
        </p:txBody>
      </p:sp>
      <p:pic>
        <p:nvPicPr>
          <p:cNvPr descr="" id="144" name="Imag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  <p:pic>
        <p:nvPicPr>
          <p:cNvPr descr="" id="145" name="Copie de Correlations-TDM-EBUS-7.avi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40" y="1324080"/>
            <a:ext cx="6696360" cy="502236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" nodeType="interactiveSeq" restart="whenNotActive">
                <p:childTnLst>
                  <p:par>
                    <p:cTn fill="hold" id="7">
                      <p:stCondLst/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Indications</a:t>
            </a:r>
            <a:endParaRPr/>
          </a:p>
        </p:txBody>
      </p:sp>
      <p:pic>
        <p:nvPicPr>
          <p:cNvPr descr="" id="147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  <p:pic>
        <p:nvPicPr>
          <p:cNvPr descr="" id="14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49000"/>
            <a:ext cx="9143640" cy="1872000"/>
          </a:xfrm>
          <a:prstGeom prst="rect">
            <a:avLst/>
          </a:prstGeom>
        </p:spPr>
      </p:pic>
      <p:pic>
        <p:nvPicPr>
          <p:cNvPr descr="" id="14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000" y="908640"/>
            <a:ext cx="2590560" cy="952200"/>
          </a:xfrm>
          <a:prstGeom prst="rect">
            <a:avLst/>
          </a:prstGeom>
        </p:spPr>
      </p:pic>
      <p:pic>
        <p:nvPicPr>
          <p:cNvPr descr="" id="150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660360" y="1917000"/>
            <a:ext cx="1238040" cy="294840"/>
          </a:xfrm>
          <a:prstGeom prst="rect">
            <a:avLst/>
          </a:prstGeom>
        </p:spPr>
      </p:pic>
      <p:sp>
        <p:nvSpPr>
          <p:cNvPr id="151" name="CustomShape 2"/>
          <p:cNvSpPr/>
          <p:nvPr/>
        </p:nvSpPr>
        <p:spPr>
          <a:xfrm>
            <a:off x="467640" y="4509000"/>
            <a:ext cx="8496720" cy="1461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Pas de place si doute sur Lymphome+++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Exploration des Adénopathies liées au BK ?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Exploration devant  toute  adénopathie médiastinale ? Notamment des K extra thoraciques  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539640" y="1700640"/>
            <a:ext cx="5616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0000"/>
                </a:solidFill>
                <a:latin typeface="Calibri"/>
              </a:rPr>
              <a:t>EBUS-TBNA  reconnue comme  Technique d’intérêt :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Complications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1600200"/>
            <a:ext cx="8434800" cy="4780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Très rares quand respect des bonnes pratiques dans la réalisation des endoscopies avec biopsies transbronchiques</a:t>
            </a:r>
            <a:r>
              <a:rPr lang="fr-FR" sz="3200">
                <a:solidFill>
                  <a:srgbClr val="000000"/>
                </a:solidFill>
                <a:latin typeface="Calibri"/>
              </a:rPr>
              <a:t> </a:t>
            </a:r>
            <a:r>
              <a:rPr i="1" lang="fr-FR" sz="2400">
                <a:solidFill>
                  <a:srgbClr val="000000"/>
                </a:solidFill>
                <a:latin typeface="Calibri"/>
              </a:rPr>
              <a:t>(hémostase, pb vasculaire….)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Rares cas de médiastinites, de pneumothorax, d’hémomédiastin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Risque de perforation du canal opérateur++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55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  <p:pic>
        <p:nvPicPr>
          <p:cNvPr descr="" id="15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4680000"/>
            <a:ext cx="7677720" cy="1701000"/>
          </a:xfrm>
          <a:prstGeom prst="rect">
            <a:avLst/>
          </a:prstGeom>
        </p:spPr>
      </p:pic>
      <p:pic>
        <p:nvPicPr>
          <p:cNvPr descr="" id="15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360" y="3069000"/>
            <a:ext cx="2160000" cy="7938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EBUS au Havre : 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57200" y="1989000"/>
            <a:ext cx="8229240" cy="413712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Répondre à une grande problématique du territoire de santé du Havre : </a:t>
            </a:r>
            <a:r>
              <a:rPr i="1" lang="fr-FR">
                <a:solidFill>
                  <a:srgbClr val="000000"/>
                </a:solidFill>
                <a:latin typeface="Calibri"/>
              </a:rPr>
              <a:t>(étude effectuée par l’Observatoire Régional de Santé à la demande de l’ARS)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450 000 en 2007 ( ¼ population de Haute Normandie)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1/3 décès dû au cancer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Part ++ du cancer pulmonaire</a:t>
            </a:r>
            <a:endParaRPr/>
          </a:p>
          <a:p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Réduire les délais de prise en charge diagnostic et donc thérapeutique / centre expert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Autonomie dans la gestion du patient ++++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Savoir profiter de l’expérience des autres centres+++ pour l’apprentissage, matériel, soucis rencontrés…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0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  <p:pic>
        <p:nvPicPr>
          <p:cNvPr descr="" id="16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045920" y="188640"/>
            <a:ext cx="1054080" cy="12956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>
                <a:solidFill>
                  <a:srgbClr val="ff0000"/>
                </a:solidFill>
                <a:latin typeface="Calibri"/>
              </a:rPr>
              <a:t>En Pratique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Formation de 2 IDE d’endoscopie bronchique dédiées à l’EBUS, 2 Pneumologues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En Ambulatoire en HDJ Nord, U53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Idéalement sous AL en salle d’endoscopie avec Sédation hypnovel légère, sous surveillance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Elaboration de procédures protocolaires ++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Sous AG : mais plus problématique….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Activité qui débutera en Janvier 2016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63640" cy="11516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