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266" r:id="rId6"/>
    <p:sldId id="257" r:id="rId7"/>
    <p:sldId id="267" r:id="rId8"/>
    <p:sldId id="308" r:id="rId9"/>
    <p:sldId id="309" r:id="rId10"/>
    <p:sldId id="310" r:id="rId11"/>
    <p:sldId id="311" r:id="rId12"/>
    <p:sldId id="312" r:id="rId13"/>
    <p:sldId id="313" r:id="rId14"/>
    <p:sldId id="275" r:id="rId15"/>
    <p:sldId id="276" r:id="rId16"/>
    <p:sldId id="314" r:id="rId17"/>
    <p:sldId id="278" r:id="rId18"/>
    <p:sldId id="315" r:id="rId19"/>
    <p:sldId id="280" r:id="rId20"/>
    <p:sldId id="316" r:id="rId21"/>
    <p:sldId id="317" r:id="rId22"/>
    <p:sldId id="281" r:id="rId23"/>
    <p:sldId id="284" r:id="rId24"/>
    <p:sldId id="323" r:id="rId25"/>
    <p:sldId id="324" r:id="rId26"/>
    <p:sldId id="287" r:id="rId27"/>
    <p:sldId id="288" r:id="rId28"/>
    <p:sldId id="325" r:id="rId29"/>
    <p:sldId id="289" r:id="rId30"/>
    <p:sldId id="290" r:id="rId31"/>
    <p:sldId id="291" r:id="rId32"/>
    <p:sldId id="326" r:id="rId33"/>
    <p:sldId id="327" r:id="rId34"/>
    <p:sldId id="328" r:id="rId35"/>
    <p:sldId id="329" r:id="rId36"/>
    <p:sldId id="330" r:id="rId37"/>
    <p:sldId id="298" r:id="rId38"/>
    <p:sldId id="299" r:id="rId39"/>
    <p:sldId id="331" r:id="rId40"/>
    <p:sldId id="301" r:id="rId41"/>
    <p:sldId id="302" r:id="rId42"/>
    <p:sldId id="303" r:id="rId43"/>
    <p:sldId id="304" r:id="rId44"/>
    <p:sldId id="305" r:id="rId45"/>
    <p:sldId id="307" r:id="rId46"/>
    <p:sldId id="306" r:id="rId4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orient="horz" pos="2523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614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pos="2880">
          <p15:clr>
            <a:srgbClr val="A4A3A4"/>
          </p15:clr>
        </p15:guide>
        <p15:guide id="8" pos="340">
          <p15:clr>
            <a:srgbClr val="A4A3A4"/>
          </p15:clr>
        </p15:guide>
        <p15:guide id="9" pos="2744">
          <p15:clr>
            <a:srgbClr val="A4A3A4"/>
          </p15:clr>
        </p15:guide>
        <p15:guide id="10" pos="3016">
          <p15:clr>
            <a:srgbClr val="A4A3A4"/>
          </p15:clr>
        </p15:guide>
        <p15:guide id="11" pos="5375">
          <p15:clr>
            <a:srgbClr val="A4A3A4"/>
          </p15:clr>
        </p15:guide>
        <p15:guide id="12" pos="1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E7072"/>
    <a:srgbClr val="0079A0"/>
    <a:srgbClr val="000080"/>
    <a:srgbClr val="00AEEF"/>
    <a:srgbClr val="990099"/>
    <a:srgbClr val="FFCC99"/>
    <a:srgbClr val="E2E1DD"/>
    <a:srgbClr val="841D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1525"/>
        <p:guide orient="horz" pos="2523"/>
        <p:guide orient="horz" pos="2432"/>
        <p:guide orient="horz" pos="2614"/>
        <p:guide orient="horz" pos="1253"/>
        <p:guide orient="horz" pos="3974"/>
        <p:guide pos="2880"/>
        <p:guide pos="340"/>
        <p:guide pos="2744"/>
        <p:guide pos="3016"/>
        <p:guide pos="5375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bernat\Local%20Settings\Temporary%20Internet%20Files\Content.Outlook\4QN5A63E\91-export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bernat\Local%20Settings\Temporary%20Internet%20Files\Content.Outlook\4QN5A63E\91-export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7639333751606015"/>
          <c:y val="4.6191988054229499E-2"/>
          <c:w val="0.702962738679768"/>
          <c:h val="0.76586878301140004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Mortalité annuelle</c:v>
                </c:pt>
              </c:strCache>
            </c:strRef>
          </c:tx>
          <c:spPr>
            <a:solidFill>
              <a:srgbClr val="841D5D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841D5D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Feuil1!$A$2:$A$5</c:f>
              <c:strCache>
                <c:ptCount val="4"/>
                <c:pt idx="0">
                  <c:v>Poumon</c:v>
                </c:pt>
                <c:pt idx="1">
                  <c:v>Colon - Rectum</c:v>
                </c:pt>
                <c:pt idx="2">
                  <c:v>Sein</c:v>
                </c:pt>
                <c:pt idx="3">
                  <c:v>Prostate</c:v>
                </c:pt>
              </c:strCache>
            </c:strRef>
          </c:cat>
          <c:val>
            <c:numRef>
              <c:f>Feuil1!$B$2:$B$5</c:f>
              <c:numCache>
                <c:formatCode>_(* #,##0_);_(* \(#,##0\);_(* "-"_);_(@_)</c:formatCode>
                <c:ptCount val="4"/>
                <c:pt idx="0">
                  <c:v>29949</c:v>
                </c:pt>
                <c:pt idx="1">
                  <c:v>17722</c:v>
                </c:pt>
                <c:pt idx="2">
                  <c:v>11886</c:v>
                </c:pt>
                <c:pt idx="3">
                  <c:v>8950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Incidence annuelle</c:v>
                </c:pt>
              </c:strCache>
            </c:strRef>
          </c:tx>
          <c:spPr>
            <a:solidFill>
              <a:srgbClr val="6E7072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6E7072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Feuil1!$A$2:$A$5</c:f>
              <c:strCache>
                <c:ptCount val="4"/>
                <c:pt idx="0">
                  <c:v>Poumon</c:v>
                </c:pt>
                <c:pt idx="1">
                  <c:v>Colon - Rectum</c:v>
                </c:pt>
                <c:pt idx="2">
                  <c:v>Sein</c:v>
                </c:pt>
                <c:pt idx="3">
                  <c:v>Prostate</c:v>
                </c:pt>
              </c:strCache>
            </c:strRef>
          </c:cat>
          <c:val>
            <c:numRef>
              <c:f>Feuil1!$C$2:$C$5</c:f>
              <c:numCache>
                <c:formatCode>_(* #,##0_);_(* \(#,##0\);_(* "-"_);_(@_)</c:formatCode>
                <c:ptCount val="4"/>
                <c:pt idx="0">
                  <c:v>39495</c:v>
                </c:pt>
                <c:pt idx="1">
                  <c:v>42152</c:v>
                </c:pt>
                <c:pt idx="2">
                  <c:v>48763</c:v>
                </c:pt>
                <c:pt idx="3">
                  <c:v>53465</c:v>
                </c:pt>
              </c:numCache>
            </c:numRef>
          </c:val>
        </c:ser>
        <c:dLbls>
          <c:showVal val="1"/>
        </c:dLbls>
        <c:axId val="88281088"/>
        <c:axId val="88282624"/>
      </c:barChart>
      <c:catAx>
        <c:axId val="882810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rgbClr val="6E7072"/>
                </a:solidFill>
              </a:defRPr>
            </a:pPr>
            <a:endParaRPr lang="fr-FR"/>
          </a:p>
        </c:txPr>
        <c:crossAx val="88282624"/>
        <c:crosses val="autoZero"/>
        <c:auto val="1"/>
        <c:lblAlgn val="ctr"/>
        <c:lblOffset val="100"/>
      </c:catAx>
      <c:valAx>
        <c:axId val="88282624"/>
        <c:scaling>
          <c:orientation val="minMax"/>
        </c:scaling>
        <c:delete val="1"/>
        <c:axPos val="b"/>
        <c:numFmt formatCode="_(* #,##0_);_(* \(#,##0\);_(* &quot;-&quot;_);_(@_)" sourceLinked="1"/>
        <c:tickLblPos val="none"/>
        <c:crossAx val="88281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472314658671206"/>
          <c:y val="0.87178535761775822"/>
          <c:w val="0.48273627255442508"/>
          <c:h val="8.4419364271881098E-2"/>
        </c:manualLayout>
      </c:layout>
      <c:txPr>
        <a:bodyPr/>
        <a:lstStyle/>
        <a:p>
          <a:pPr>
            <a:defRPr sz="1200">
              <a:solidFill>
                <a:srgbClr val="6E7072"/>
              </a:solidFill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98840769903761E-2"/>
          <c:y val="3.7511665208515614E-2"/>
          <c:w val="0.86006714785651672"/>
          <c:h val="0.68836685823754784"/>
        </c:manualLayout>
      </c:layout>
      <c:lineChart>
        <c:grouping val="standard"/>
        <c:ser>
          <c:idx val="2"/>
          <c:order val="0"/>
          <c:tx>
            <c:strRef>
              <c:f>incidence!$A$4</c:f>
              <c:strCache>
                <c:ptCount val="1"/>
                <c:pt idx="0">
                  <c:v>Homme</c:v>
                </c:pt>
              </c:strCache>
            </c:strRef>
          </c:tx>
          <c:spPr>
            <a:ln>
              <a:solidFill>
                <a:srgbClr val="6E7072"/>
              </a:solidFill>
            </a:ln>
          </c:spPr>
          <c:marker>
            <c:symbol val="none"/>
          </c:marker>
          <c:dLbls>
            <c:dLbl>
              <c:idx val="1"/>
              <c:spPr/>
              <c:txPr>
                <a:bodyPr/>
                <a:lstStyle/>
                <a:p>
                  <a:pPr>
                    <a:defRPr sz="1200">
                      <a:solidFill>
                        <a:srgbClr val="6E7072"/>
                      </a:solidFill>
                    </a:defRPr>
                  </a:pPr>
                  <a:endParaRPr lang="fr-FR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rgbClr val="6E7072"/>
                      </a:solidFill>
                    </a:defRPr>
                  </a:pPr>
                  <a:endParaRPr lang="fr-FR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solidFill>
                        <a:srgbClr val="6E7072"/>
                      </a:solidFill>
                    </a:defRPr>
                  </a:pPr>
                  <a:endParaRPr lang="fr-FR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6E7072"/>
                      </a:solidFill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6E7072"/>
                    </a:solidFill>
                  </a:defRPr>
                </a:pPr>
                <a:endParaRPr lang="fr-F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incidence!$B$3:$G$3</c:f>
              <c:numCache>
                <c:formatCode>General</c:formatCode>
                <c:ptCount val="6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incidence!$B$4:$G$4</c:f>
              <c:numCache>
                <c:formatCode>General</c:formatCode>
                <c:ptCount val="6"/>
                <c:pt idx="0">
                  <c:v>34.700000000000003</c:v>
                </c:pt>
                <c:pt idx="1">
                  <c:v>38.1</c:v>
                </c:pt>
                <c:pt idx="2">
                  <c:v>39.4</c:v>
                </c:pt>
                <c:pt idx="3">
                  <c:v>39.200000000000003</c:v>
                </c:pt>
                <c:pt idx="4">
                  <c:v>38.800000000000004</c:v>
                </c:pt>
                <c:pt idx="5">
                  <c:v>38.4</c:v>
                </c:pt>
              </c:numCache>
            </c:numRef>
          </c:val>
        </c:ser>
        <c:ser>
          <c:idx val="0"/>
          <c:order val="1"/>
          <c:tx>
            <c:strRef>
              <c:f>incidence!$A$5</c:f>
              <c:strCache>
                <c:ptCount val="1"/>
                <c:pt idx="0">
                  <c:v>Femme</c:v>
                </c:pt>
              </c:strCache>
            </c:strRef>
          </c:tx>
          <c:spPr>
            <a:ln>
              <a:solidFill>
                <a:srgbClr val="841D5D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rgbClr val="841D5D"/>
                      </a:solidFill>
                    </a:defRPr>
                  </a:pPr>
                  <a:endParaRPr lang="fr-F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solidFill>
                        <a:srgbClr val="841D5D"/>
                      </a:solidFill>
                    </a:defRPr>
                  </a:pPr>
                  <a:endParaRPr lang="fr-FR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rgbClr val="841D5D"/>
                      </a:solidFill>
                    </a:defRPr>
                  </a:pPr>
                  <a:endParaRPr lang="fr-FR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solidFill>
                        <a:srgbClr val="841D5D"/>
                      </a:solidFill>
                    </a:defRPr>
                  </a:pPr>
                  <a:endParaRPr lang="fr-FR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841D5D"/>
                      </a:solidFill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841D5D"/>
                    </a:solidFill>
                  </a:defRPr>
                </a:pPr>
                <a:endParaRPr lang="fr-F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incidence!$B$3:$G$3</c:f>
              <c:numCache>
                <c:formatCode>General</c:formatCode>
                <c:ptCount val="6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incidence!$B$5:$G$5</c:f>
              <c:numCache>
                <c:formatCode>General</c:formatCode>
                <c:ptCount val="6"/>
                <c:pt idx="0">
                  <c:v>23</c:v>
                </c:pt>
                <c:pt idx="1">
                  <c:v>24.5</c:v>
                </c:pt>
                <c:pt idx="2">
                  <c:v>24.6</c:v>
                </c:pt>
                <c:pt idx="3">
                  <c:v>24.3</c:v>
                </c:pt>
                <c:pt idx="4">
                  <c:v>23.9</c:v>
                </c:pt>
                <c:pt idx="5">
                  <c:v>23.7</c:v>
                </c:pt>
              </c:numCache>
            </c:numRef>
          </c:val>
        </c:ser>
        <c:dLbls/>
        <c:marker val="1"/>
        <c:axId val="69716608"/>
        <c:axId val="69726592"/>
      </c:lineChart>
      <c:catAx>
        <c:axId val="69716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6E7072"/>
                </a:solidFill>
              </a:defRPr>
            </a:pPr>
            <a:endParaRPr lang="fr-FR"/>
          </a:p>
        </c:txPr>
        <c:crossAx val="69726592"/>
        <c:crosses val="autoZero"/>
        <c:auto val="1"/>
        <c:lblAlgn val="ctr"/>
        <c:lblOffset val="100"/>
      </c:catAx>
      <c:valAx>
        <c:axId val="69726592"/>
        <c:scaling>
          <c:orientation val="minMax"/>
          <c:max val="4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6E7072"/>
                </a:solidFill>
              </a:defRPr>
            </a:pPr>
            <a:endParaRPr lang="fr-FR"/>
          </a:p>
        </c:txPr>
        <c:crossAx val="69716608"/>
        <c:crosses val="autoZero"/>
        <c:crossBetween val="between"/>
      </c:valAx>
    </c:plotArea>
    <c:legend>
      <c:legendPos val="b"/>
      <c:layout/>
      <c:spPr>
        <a:effectLst/>
      </c:spPr>
      <c:txPr>
        <a:bodyPr/>
        <a:lstStyle/>
        <a:p>
          <a:pPr>
            <a:defRPr sz="900">
              <a:solidFill>
                <a:srgbClr val="6E7072"/>
              </a:solidFill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900"/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988407699037693E-2"/>
          <c:y val="5.1400554097404495E-2"/>
          <c:w val="0.87951159230096199"/>
          <c:h val="0.674477969348659"/>
        </c:manualLayout>
      </c:layout>
      <c:lineChart>
        <c:grouping val="standard"/>
        <c:ser>
          <c:idx val="1"/>
          <c:order val="0"/>
          <c:tx>
            <c:strRef>
              <c:f>'mortalité '!$A$4</c:f>
              <c:strCache>
                <c:ptCount val="1"/>
                <c:pt idx="0">
                  <c:v>Homme</c:v>
                </c:pt>
              </c:strCache>
            </c:strRef>
          </c:tx>
          <c:spPr>
            <a:ln>
              <a:solidFill>
                <a:srgbClr val="6E707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6E7072"/>
                    </a:solidFill>
                  </a:defRPr>
                </a:pPr>
                <a:endParaRPr lang="fr-F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'mortalité '!$B$3:$G$3</c:f>
              <c:numCache>
                <c:formatCode>General</c:formatCode>
                <c:ptCount val="6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'mortalité '!$B$4:$G$4</c:f>
              <c:numCache>
                <c:formatCode>General</c:formatCode>
                <c:ptCount val="6"/>
                <c:pt idx="0">
                  <c:v>19.899999999999999</c:v>
                </c:pt>
                <c:pt idx="1">
                  <c:v>18.2</c:v>
                </c:pt>
                <c:pt idx="2">
                  <c:v>16</c:v>
                </c:pt>
                <c:pt idx="3">
                  <c:v>14.9</c:v>
                </c:pt>
                <c:pt idx="4">
                  <c:v>13.8</c:v>
                </c:pt>
                <c:pt idx="5">
                  <c:v>13.3</c:v>
                </c:pt>
              </c:numCache>
            </c:numRef>
          </c:val>
        </c:ser>
        <c:ser>
          <c:idx val="2"/>
          <c:order val="1"/>
          <c:tx>
            <c:strRef>
              <c:f>'mortalité '!$A$5</c:f>
              <c:strCache>
                <c:ptCount val="1"/>
                <c:pt idx="0">
                  <c:v>Femme</c:v>
                </c:pt>
              </c:strCache>
            </c:strRef>
          </c:tx>
          <c:spPr>
            <a:ln>
              <a:solidFill>
                <a:srgbClr val="841D5D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841D5D"/>
                    </a:solidFill>
                  </a:defRPr>
                </a:pPr>
                <a:endParaRPr lang="fr-F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'mortalité '!$B$3:$G$3</c:f>
              <c:numCache>
                <c:formatCode>General</c:formatCode>
                <c:ptCount val="6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'mortalité '!$B$5:$G$5</c:f>
              <c:numCache>
                <c:formatCode>General</c:formatCode>
                <c:ptCount val="6"/>
                <c:pt idx="0">
                  <c:v>12.5</c:v>
                </c:pt>
                <c:pt idx="1">
                  <c:v>10.6</c:v>
                </c:pt>
                <c:pt idx="2">
                  <c:v>9.2000000000000011</c:v>
                </c:pt>
                <c:pt idx="3">
                  <c:v>8.6</c:v>
                </c:pt>
                <c:pt idx="4">
                  <c:v>8.1</c:v>
                </c:pt>
                <c:pt idx="5">
                  <c:v>7.9</c:v>
                </c:pt>
              </c:numCache>
            </c:numRef>
          </c:val>
        </c:ser>
        <c:dLbls/>
        <c:marker val="1"/>
        <c:axId val="69744512"/>
        <c:axId val="69746048"/>
      </c:lineChart>
      <c:catAx>
        <c:axId val="69744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6E7072"/>
                </a:solidFill>
              </a:defRPr>
            </a:pPr>
            <a:endParaRPr lang="fr-FR"/>
          </a:p>
        </c:txPr>
        <c:crossAx val="69746048"/>
        <c:crosses val="autoZero"/>
        <c:auto val="1"/>
        <c:lblAlgn val="ctr"/>
        <c:lblOffset val="100"/>
      </c:catAx>
      <c:valAx>
        <c:axId val="69746048"/>
        <c:scaling>
          <c:orientation val="minMax"/>
          <c:max val="2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6E7072"/>
                </a:solidFill>
              </a:defRPr>
            </a:pPr>
            <a:endParaRPr lang="fr-FR"/>
          </a:p>
        </c:txPr>
        <c:crossAx val="697445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>
              <a:solidFill>
                <a:srgbClr val="6E7072"/>
              </a:solidFill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900"/>
      </a:pPr>
      <a:endParaRPr lang="fr-F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6E7072"/>
            </a:solidFill>
          </c:spPr>
          <c:cat>
            <c:strRef>
              <c:f>Feuil1!$A$2:$A$17</c:f>
              <c:strCache>
                <c:ptCount val="16"/>
                <c:pt idx="0">
                  <c:v>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&gt; 85</c:v>
                </c:pt>
              </c:strCache>
            </c:str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15</c:v>
                </c:pt>
                <c:pt idx="4">
                  <c:v>40</c:v>
                </c:pt>
                <c:pt idx="5">
                  <c:v>106</c:v>
                </c:pt>
                <c:pt idx="6">
                  <c:v>247</c:v>
                </c:pt>
                <c:pt idx="7">
                  <c:v>534</c:v>
                </c:pt>
                <c:pt idx="8">
                  <c:v>1094</c:v>
                </c:pt>
                <c:pt idx="9">
                  <c:v>1334</c:v>
                </c:pt>
                <c:pt idx="10">
                  <c:v>2031</c:v>
                </c:pt>
                <c:pt idx="11">
                  <c:v>3096</c:v>
                </c:pt>
                <c:pt idx="12">
                  <c:v>3744</c:v>
                </c:pt>
                <c:pt idx="13">
                  <c:v>3560</c:v>
                </c:pt>
                <c:pt idx="14">
                  <c:v>1838</c:v>
                </c:pt>
                <c:pt idx="15">
                  <c:v>1784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841D5D"/>
            </a:solidFill>
          </c:spPr>
          <c:cat>
            <c:strRef>
              <c:f>Feuil1!$A$2:$A$17</c:f>
              <c:strCache>
                <c:ptCount val="16"/>
                <c:pt idx="0">
                  <c:v>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&gt; 85</c:v>
                </c:pt>
              </c:strCache>
            </c:strRef>
          </c:cat>
          <c:val>
            <c:numRef>
              <c:f>Feuil1!$C$2:$C$17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19</c:v>
                </c:pt>
                <c:pt idx="4">
                  <c:v>50</c:v>
                </c:pt>
                <c:pt idx="5">
                  <c:v>121</c:v>
                </c:pt>
                <c:pt idx="6">
                  <c:v>255</c:v>
                </c:pt>
                <c:pt idx="7">
                  <c:v>493</c:v>
                </c:pt>
                <c:pt idx="8">
                  <c:v>871</c:v>
                </c:pt>
                <c:pt idx="9">
                  <c:v>929</c:v>
                </c:pt>
                <c:pt idx="10">
                  <c:v>1339</c:v>
                </c:pt>
                <c:pt idx="11">
                  <c:v>1961</c:v>
                </c:pt>
                <c:pt idx="12">
                  <c:v>2531</c:v>
                </c:pt>
                <c:pt idx="13">
                  <c:v>3061</c:v>
                </c:pt>
                <c:pt idx="14">
                  <c:v>2028</c:v>
                </c:pt>
                <c:pt idx="15">
                  <c:v>3156</c:v>
                </c:pt>
              </c:numCache>
            </c:numRef>
          </c:val>
        </c:ser>
        <c:dLbls/>
        <c:axId val="102656256"/>
        <c:axId val="102670336"/>
      </c:barChart>
      <c:catAx>
        <c:axId val="10265625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solidFill>
                  <a:srgbClr val="6E7072"/>
                </a:solidFill>
              </a:defRPr>
            </a:pPr>
            <a:endParaRPr lang="fr-FR"/>
          </a:p>
        </c:txPr>
        <c:crossAx val="102670336"/>
        <c:crosses val="autoZero"/>
        <c:auto val="1"/>
        <c:lblAlgn val="ctr"/>
        <c:lblOffset val="100"/>
      </c:catAx>
      <c:valAx>
        <c:axId val="10267033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900">
                <a:solidFill>
                  <a:srgbClr val="6E7072"/>
                </a:solidFill>
              </a:defRPr>
            </a:pPr>
            <a:endParaRPr lang="fr-FR"/>
          </a:p>
        </c:txPr>
        <c:crossAx val="102656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solidFill>
                <a:srgbClr val="6E7072"/>
              </a:solidFill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741F-C1AE-4603-8E38-8305A78EF399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A137-3841-4597-8079-A00499E06E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250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6D9F-92A0-476E-9DE6-A00EA58AE982}" type="datetimeFigureOut">
              <a:rPr lang="fr-FR" smtClean="0"/>
              <a:pPr/>
              <a:t>19/03/2015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1503-D19D-467D-8655-9ED3A9C5A1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557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GENERAL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098621"/>
            <a:ext cx="8208912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1">
                <a:solidFill>
                  <a:srgbClr val="0079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CDC5-46A6-47A7-A97F-A019A5CE1A50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402" y="6024717"/>
            <a:ext cx="864096" cy="3566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5985966"/>
            <a:ext cx="792088" cy="3673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5993940"/>
            <a:ext cx="1008112" cy="352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5985989"/>
            <a:ext cx="832622" cy="3834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6378" y="5942663"/>
            <a:ext cx="983877" cy="4685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877272"/>
            <a:ext cx="576064" cy="5870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20889"/>
            <a:ext cx="4040188" cy="37052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1080000">
              <a:defRPr sz="1400"/>
            </a:lvl3pPr>
            <a:lvl4pPr marL="1440000">
              <a:defRPr sz="1200"/>
            </a:lvl4pPr>
            <a:lvl5pPr marL="18000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20889"/>
            <a:ext cx="4041775" cy="37052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1080000">
              <a:defRPr sz="1400"/>
            </a:lvl3pPr>
            <a:lvl4pPr marL="1440000">
              <a:defRPr sz="1200"/>
            </a:lvl4pPr>
            <a:lvl5pPr marL="18000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D57-9DA6-4AF6-B40E-389B6B65CB09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73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4A53-5CC2-4970-B1A8-40E83E2EB07E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31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369A-2B89-4F90-9B2A-739A4C7F5D35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11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RUN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098621"/>
            <a:ext cx="8208912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841D5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1">
                <a:solidFill>
                  <a:srgbClr val="841D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CDC5-46A6-47A7-A97F-A019A5CE1A50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76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547" y="1628800"/>
            <a:ext cx="8077901" cy="864096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877" y="2708920"/>
            <a:ext cx="8075240" cy="3417243"/>
          </a:xfrm>
        </p:spPr>
        <p:txBody>
          <a:bodyPr/>
          <a:lstStyle>
            <a:lvl1pPr algn="ctr">
              <a:defRPr>
                <a:solidFill>
                  <a:srgbClr val="841D5D"/>
                </a:solidFill>
              </a:defRPr>
            </a:lvl1pPr>
            <a:lvl2pPr algn="ctr">
              <a:defRPr>
                <a:solidFill>
                  <a:srgbClr val="841D5D"/>
                </a:solidFill>
              </a:defRPr>
            </a:lvl2pPr>
            <a:lvl3pPr algn="ctr">
              <a:defRPr>
                <a:solidFill>
                  <a:srgbClr val="841D5D"/>
                </a:solidFill>
              </a:defRPr>
            </a:lvl3pPr>
            <a:lvl4pPr algn="ctr">
              <a:defRPr>
                <a:solidFill>
                  <a:srgbClr val="841D5D"/>
                </a:solidFill>
              </a:defRPr>
            </a:lvl4pPr>
            <a:lvl5pPr algn="ctr">
              <a:defRPr>
                <a:solidFill>
                  <a:srgbClr val="841D5D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4F59-D8D9-4977-BA20-0E473AC5C469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5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EXTE 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79" y="260648"/>
            <a:ext cx="6948000" cy="1368152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841D5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209331"/>
          </a:xfrm>
        </p:spPr>
        <p:txBody>
          <a:bodyPr/>
          <a:lstStyle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4F59-D8D9-4977-BA20-0E473AC5C469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75" y="213619"/>
            <a:ext cx="61056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80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EXTE 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79" y="260648"/>
            <a:ext cx="6948000" cy="1368152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841D5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4104580" cy="4209331"/>
          </a:xfrm>
        </p:spPr>
        <p:txBody>
          <a:bodyPr/>
          <a:lstStyle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4F59-D8D9-4977-BA20-0E473AC5C469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75" y="213619"/>
            <a:ext cx="610568" cy="100080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4572000" y="1918800"/>
            <a:ext cx="4104580" cy="4209331"/>
          </a:xfrm>
        </p:spPr>
        <p:txBody>
          <a:bodyPr/>
          <a:lstStyle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7401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XTE 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solidFill>
                  <a:srgbClr val="841D5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7900" y="1916833"/>
            <a:ext cx="4104580" cy="1943968"/>
          </a:xfrm>
        </p:spPr>
        <p:txBody>
          <a:bodyPr/>
          <a:lstStyle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4F59-D8D9-4977-BA20-0E473AC5C469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75" y="213619"/>
            <a:ext cx="610568" cy="100080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4787900" y="4149725"/>
            <a:ext cx="4104580" cy="1943968"/>
          </a:xfrm>
        </p:spPr>
        <p:txBody>
          <a:bodyPr/>
          <a:lstStyle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4"/>
          </p:nvPr>
        </p:nvSpPr>
        <p:spPr>
          <a:xfrm>
            <a:off x="548459" y="1916832"/>
            <a:ext cx="4104580" cy="1943968"/>
          </a:xfrm>
        </p:spPr>
        <p:txBody>
          <a:bodyPr lIns="90000"/>
          <a:lstStyle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5"/>
          </p:nvPr>
        </p:nvSpPr>
        <p:spPr>
          <a:xfrm>
            <a:off x="548459" y="4149724"/>
            <a:ext cx="4104580" cy="1943968"/>
          </a:xfrm>
        </p:spPr>
        <p:txBody>
          <a:bodyPr lIns="90000"/>
          <a:lstStyle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416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solidFill>
                  <a:srgbClr val="841D5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77275" y="2060849"/>
            <a:ext cx="2386608" cy="3600400"/>
          </a:xfrm>
          <a:solidFill>
            <a:srgbClr val="E2E1DD"/>
          </a:solidFill>
        </p:spPr>
        <p:txBody>
          <a:bodyPr anchor="t" anchorCtr="0"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95332" y="2060849"/>
            <a:ext cx="2376263" cy="3600400"/>
          </a:xfrm>
          <a:solidFill>
            <a:srgbClr val="E2E1DD"/>
          </a:solidFill>
        </p:spPr>
        <p:txBody>
          <a:bodyPr anchor="t" anchorCtr="0"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979907" y="2060848"/>
            <a:ext cx="2376263" cy="3600400"/>
          </a:xfrm>
          <a:solidFill>
            <a:srgbClr val="E2E1DD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82563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8D57-9DA6-4AF6-B40E-389B6B65CB09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75" y="213619"/>
            <a:ext cx="61056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2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02990"/>
            <a:ext cx="7772400" cy="1362075"/>
          </a:xfrm>
        </p:spPr>
        <p:txBody>
          <a:bodyPr anchor="b" anchorCtr="0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584997"/>
            <a:ext cx="7772400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6E707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1D28-5CCF-4865-BC64-9BA7A04E8082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22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80000">
              <a:defRPr sz="1600"/>
            </a:lvl3pPr>
            <a:lvl4pPr marL="1440000">
              <a:defRPr sz="1400"/>
            </a:lvl4pPr>
            <a:lvl5pPr marL="1800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80000">
              <a:defRPr sz="1600"/>
            </a:lvl3pPr>
            <a:lvl4pPr marL="1440000">
              <a:defRPr sz="1400"/>
            </a:lvl4pPr>
            <a:lvl5pPr marL="1800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3E81-17AF-4424-B15A-2D4299ABFF8E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A0"/>
                </a:solidFill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7" y="6021288"/>
            <a:ext cx="983877" cy="46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70" y="213619"/>
            <a:ext cx="609578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83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841133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07524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62736" y="65843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474169-56F4-4CC3-B483-59352978A5CB}" type="datetime1">
              <a:rPr lang="fr-FR" smtClean="0"/>
              <a:pPr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7463" y="6309320"/>
            <a:ext cx="4528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0079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188640"/>
            <a:ext cx="395064" cy="260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A0561A-3C0B-47F2-A97F-1F9E52679F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96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60" r:id="rId5"/>
    <p:sldLayoutId id="2147483659" r:id="rId6"/>
    <p:sldLayoutId id="2147483658" r:id="rId7"/>
    <p:sldLayoutId id="2147483651" r:id="rId8"/>
    <p:sldLayoutId id="2147483652" r:id="rId9"/>
    <p:sldLayoutId id="2147483653" r:id="rId10"/>
    <p:sldLayoutId id="2147483654" r:id="rId11"/>
    <p:sldLayoutId id="214748365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0079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1800" b="1" kern="1200">
          <a:solidFill>
            <a:srgbClr val="0079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rgbClr val="6E7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1" kern="1200">
          <a:solidFill>
            <a:srgbClr val="0079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b="1" kern="1200">
          <a:solidFill>
            <a:srgbClr val="0079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b="1" kern="1200">
          <a:solidFill>
            <a:srgbClr val="0079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spacepro.ameli.f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Passage au test immunologique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274584"/>
            <a:ext cx="454999" cy="35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328690"/>
            <a:ext cx="597929" cy="3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51520"/>
            <a:ext cx="685454" cy="2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301208"/>
            <a:ext cx="792088" cy="33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2794" y="5301208"/>
            <a:ext cx="521748" cy="3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99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PRISE EN CHARGE SPÉCIFIQUE </a:t>
            </a:r>
            <a:br>
              <a:rPr lang="fr-FR" dirty="0" smtClean="0"/>
            </a:br>
            <a:r>
              <a:rPr lang="fr-FR" dirty="0" smtClean="0"/>
              <a:t>SELON LE NIVEAU DE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personnes à risque élevé ou très élevé </a:t>
            </a:r>
            <a:r>
              <a:rPr lang="fr-FR" b="0" dirty="0"/>
              <a:t>de développer un cancer colorectal doivent se voir proposer une autre modalité de dépistage </a:t>
            </a:r>
            <a:r>
              <a:rPr lang="fr-FR" b="0" dirty="0" smtClean="0"/>
              <a:t>ou </a:t>
            </a:r>
            <a:r>
              <a:rPr lang="fr-FR" b="0" dirty="0"/>
              <a:t>de suivi.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2" name="Rectangle 21"/>
          <p:cNvSpPr/>
          <p:nvPr/>
        </p:nvSpPr>
        <p:spPr bwMode="auto">
          <a:xfrm>
            <a:off x="539749" y="3681744"/>
            <a:ext cx="2592000" cy="1071082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1300" b="1" u="sng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Dépistage organisé</a:t>
            </a:r>
          </a:p>
          <a:p>
            <a:pPr>
              <a:spcAft>
                <a:spcPts val="0"/>
              </a:spcAft>
            </a:pPr>
            <a:endParaRPr lang="fr-FR" sz="1300" dirty="0" smtClean="0">
              <a:solidFill>
                <a:srgbClr val="6E7072"/>
              </a:solidFill>
              <a:latin typeface="+mj-lt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Test immunologique de recherche de sang occulte dans les selles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39749" y="2691781"/>
            <a:ext cx="7993063" cy="324000"/>
          </a:xfrm>
          <a:prstGeom prst="rect">
            <a:avLst/>
          </a:prstGeom>
          <a:solidFill>
            <a:srgbClr val="841D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SCHÉMA SIMPLIFIÉ DES CONDUITES À TENIR EN FONCTION DU NIVEAU DE RISQUE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240281" y="3681744"/>
            <a:ext cx="2592000" cy="540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Consultation </a:t>
            </a:r>
          </a:p>
          <a:p>
            <a:pPr>
              <a:spcAft>
                <a:spcPts val="0"/>
              </a:spcAft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chez un gastroentérologue</a:t>
            </a:r>
            <a:endParaRPr lang="fr-FR" sz="1300" dirty="0">
              <a:solidFill>
                <a:srgbClr val="6E707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940813" y="5518744"/>
            <a:ext cx="2592000" cy="324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1300" dirty="0" err="1" smtClean="0">
                <a:solidFill>
                  <a:srgbClr val="6E7072"/>
                </a:solidFill>
                <a:latin typeface="+mj-lt"/>
                <a:cs typeface="Tahoma" pitchFamily="34" charset="0"/>
              </a:rPr>
              <a:t>Chromocoloscopie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 </a:t>
            </a:r>
            <a:endParaRPr lang="fr-FR" sz="1300" dirty="0">
              <a:solidFill>
                <a:srgbClr val="6E707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940813" y="4428826"/>
            <a:ext cx="2592000" cy="900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Consultation d’oncogénétique : recherche de mutation</a:t>
            </a:r>
          </a:p>
          <a:p>
            <a:pPr>
              <a:spcAft>
                <a:spcPts val="0"/>
              </a:spcAft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si le risque très élevé est confirmé (mutation avérée)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240281" y="3125486"/>
            <a:ext cx="2592000" cy="324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841D5D"/>
                </a:solidFill>
                <a:latin typeface="+mj-lt"/>
                <a:cs typeface="Tahoma" pitchFamily="34" charset="0"/>
              </a:rPr>
              <a:t>PATIENT À RISQUE ÉLEVÉ</a:t>
            </a:r>
            <a:endParaRPr lang="fr-FR" sz="1200" dirty="0">
              <a:solidFill>
                <a:srgbClr val="841D5D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940813" y="3125486"/>
            <a:ext cx="2592000" cy="324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841D5D"/>
                </a:solidFill>
                <a:latin typeface="+mj-lt"/>
                <a:cs typeface="Tahoma" pitchFamily="34" charset="0"/>
              </a:rPr>
              <a:t>PATIENT À RISQUE TRÈS ÉLEVÉ</a:t>
            </a:r>
            <a:endParaRPr lang="fr-FR" sz="1200" dirty="0">
              <a:solidFill>
                <a:srgbClr val="841D5D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40281" y="4428826"/>
            <a:ext cx="2592000" cy="324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Coloscopie</a:t>
            </a:r>
            <a:endParaRPr lang="fr-FR" sz="1300" dirty="0">
              <a:solidFill>
                <a:srgbClr val="6E707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940813" y="3675864"/>
            <a:ext cx="2592000" cy="540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Consultation chez </a:t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un gastro-entérologue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39749" y="3125486"/>
            <a:ext cx="2592000" cy="324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841D5D"/>
                </a:solidFill>
                <a:latin typeface="+mj-lt"/>
                <a:cs typeface="Tahoma" pitchFamily="34" charset="0"/>
              </a:rPr>
              <a:t>PATIENT À RISQUE MOYEN</a:t>
            </a:r>
            <a:endParaRPr lang="fr-FR" sz="1200" dirty="0">
              <a:solidFill>
                <a:srgbClr val="841D5D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7236813" y="3499471"/>
            <a:ext cx="0" cy="199805"/>
          </a:xfrm>
          <a:prstGeom prst="line">
            <a:avLst/>
          </a:prstGeom>
          <a:noFill/>
          <a:ln w="57150">
            <a:solidFill>
              <a:srgbClr val="841D5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30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7236813" y="5353923"/>
            <a:ext cx="0" cy="199805"/>
          </a:xfrm>
          <a:prstGeom prst="line">
            <a:avLst/>
          </a:prstGeom>
          <a:noFill/>
          <a:ln w="57150">
            <a:solidFill>
              <a:srgbClr val="841D5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30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4536281" y="3499471"/>
            <a:ext cx="0" cy="199805"/>
          </a:xfrm>
          <a:prstGeom prst="line">
            <a:avLst/>
          </a:prstGeom>
          <a:noFill/>
          <a:ln w="57150">
            <a:solidFill>
              <a:srgbClr val="841D5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30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4536281" y="4255063"/>
            <a:ext cx="0" cy="199805"/>
          </a:xfrm>
          <a:prstGeom prst="line">
            <a:avLst/>
          </a:prstGeom>
          <a:noFill/>
          <a:ln w="57150">
            <a:solidFill>
              <a:srgbClr val="841D5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30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7236813" y="4255063"/>
            <a:ext cx="0" cy="199805"/>
          </a:xfrm>
          <a:prstGeom prst="line">
            <a:avLst/>
          </a:prstGeom>
          <a:noFill/>
          <a:ln w="57150">
            <a:solidFill>
              <a:srgbClr val="841D5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30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1835749" y="3499471"/>
            <a:ext cx="0" cy="199805"/>
          </a:xfrm>
          <a:prstGeom prst="line">
            <a:avLst/>
          </a:prstGeom>
          <a:noFill/>
          <a:ln w="57150">
            <a:solidFill>
              <a:srgbClr val="841D5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30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dirty="0"/>
              <a:t>/ Le dépistage du cancer colorectal </a:t>
            </a:r>
            <a:br>
              <a:rPr lang="fr-FR" dirty="0"/>
            </a:br>
            <a:r>
              <a:rPr lang="fr-FR" dirty="0"/>
              <a:t>chez les personnes à risque moyen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48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CONDITIONS NÉCESSAIRES À L’ORGANISATION </a:t>
            </a:r>
            <a:br>
              <a:rPr lang="fr-FR" dirty="0" smtClean="0"/>
            </a:br>
            <a:r>
              <a:rPr lang="fr-FR" dirty="0" smtClean="0"/>
              <a:t>D’UN PROGRAMME DE DÉPISTAGE</a:t>
            </a:r>
            <a:r>
              <a:rPr lang="fr-FR" baseline="30000" dirty="0"/>
              <a:t>1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916833"/>
            <a:ext cx="8640960" cy="3672408"/>
          </a:xfrm>
        </p:spPr>
        <p:txBody>
          <a:bodyPr>
            <a:noAutofit/>
          </a:bodyPr>
          <a:lstStyle/>
          <a:p>
            <a:pPr lvl="1"/>
            <a:r>
              <a:rPr lang="fr-FR" dirty="0"/>
              <a:t>Problème de santé publique </a:t>
            </a:r>
          </a:p>
          <a:p>
            <a:pPr marL="1433513" lvl="3" indent="0">
              <a:buNone/>
            </a:pPr>
            <a:r>
              <a:rPr lang="fr-FR" dirty="0" smtClean="0"/>
              <a:t>compte tenu par exemple de </a:t>
            </a:r>
            <a:r>
              <a:rPr lang="fr-FR" dirty="0"/>
              <a:t>la fréquence et de la gravité de la </a:t>
            </a:r>
            <a:r>
              <a:rPr lang="fr-FR" dirty="0" smtClean="0"/>
              <a:t>maladie</a:t>
            </a:r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Histoire </a:t>
            </a:r>
            <a:r>
              <a:rPr lang="fr-FR" dirty="0"/>
              <a:t>naturelle connue et existence d’une phase de latence </a:t>
            </a:r>
            <a:r>
              <a:rPr lang="fr-FR" dirty="0" smtClean="0"/>
              <a:t>ou préclinique </a:t>
            </a:r>
          </a:p>
          <a:p>
            <a:pPr marL="1433513" lvl="3" indent="0">
              <a:buNone/>
            </a:pPr>
            <a:r>
              <a:rPr lang="fr-FR" dirty="0" smtClean="0"/>
              <a:t>ce </a:t>
            </a:r>
            <a:r>
              <a:rPr lang="fr-FR" dirty="0"/>
              <a:t>qui permet un positionnement du </a:t>
            </a:r>
            <a:r>
              <a:rPr lang="fr-FR" dirty="0" smtClean="0"/>
              <a:t>dépistage</a:t>
            </a:r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Test </a:t>
            </a:r>
            <a:r>
              <a:rPr lang="fr-FR" dirty="0"/>
              <a:t>de dépistage adapté simple à mettre en œuvre, fiable, </a:t>
            </a:r>
            <a:r>
              <a:rPr lang="fr-FR" dirty="0" smtClean="0"/>
              <a:t>reproductible et valide</a:t>
            </a:r>
          </a:p>
          <a:p>
            <a:pPr lvl="1"/>
            <a:r>
              <a:rPr lang="fr-FR" dirty="0" smtClean="0"/>
              <a:t>Test </a:t>
            </a:r>
            <a:r>
              <a:rPr lang="fr-FR" dirty="0"/>
              <a:t>acceptable par la </a:t>
            </a:r>
            <a:r>
              <a:rPr lang="fr-FR" dirty="0" smtClean="0"/>
              <a:t>population </a:t>
            </a:r>
          </a:p>
          <a:p>
            <a:pPr marL="1433513" lvl="3" indent="0">
              <a:buNone/>
            </a:pPr>
            <a:r>
              <a:rPr lang="fr-FR" dirty="0" smtClean="0"/>
              <a:t>par exemple : test </a:t>
            </a:r>
            <a:r>
              <a:rPr lang="fr-FR" dirty="0"/>
              <a:t>non invasif, sans effet indésirable, pris en charge à </a:t>
            </a:r>
            <a:r>
              <a:rPr lang="fr-FR" dirty="0" smtClean="0"/>
              <a:t>100 %...</a:t>
            </a:r>
            <a:endParaRPr lang="fr-FR" dirty="0"/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Moyens </a:t>
            </a:r>
            <a:r>
              <a:rPr lang="fr-FR" dirty="0"/>
              <a:t>de </a:t>
            </a:r>
            <a:r>
              <a:rPr lang="fr-FR" dirty="0" smtClean="0"/>
              <a:t>diagnostic, traitement disponible </a:t>
            </a:r>
            <a:r>
              <a:rPr lang="fr-FR" dirty="0"/>
              <a:t>et efficacité du </a:t>
            </a:r>
            <a:r>
              <a:rPr lang="fr-FR" dirty="0" smtClean="0"/>
              <a:t>programme </a:t>
            </a:r>
            <a:r>
              <a:rPr lang="fr-FR" dirty="0"/>
              <a:t>de dépistage sur la réduction de la mortalité ou la </a:t>
            </a:r>
            <a:r>
              <a:rPr lang="fr-FR" dirty="0" smtClean="0"/>
              <a:t>morbidité </a:t>
            </a:r>
            <a:r>
              <a:rPr lang="fr-FR" dirty="0"/>
              <a:t>évaluée et </a:t>
            </a:r>
            <a:r>
              <a:rPr lang="fr-FR" dirty="0" smtClean="0"/>
              <a:t>établie</a:t>
            </a:r>
          </a:p>
          <a:p>
            <a:pPr lvl="1"/>
            <a:r>
              <a:rPr lang="fr-FR" dirty="0" smtClean="0"/>
              <a:t>Balance bénéfices/risques favorable</a:t>
            </a:r>
          </a:p>
          <a:p>
            <a:pPr lvl="1"/>
            <a:r>
              <a:rPr lang="fr-FR" dirty="0" smtClean="0"/>
              <a:t>Programme efficient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6021288"/>
            <a:ext cx="864096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0">
              <a:buNone/>
            </a:pPr>
            <a:r>
              <a:rPr lang="fr-FR" sz="1200" i="1" baseline="30000" dirty="0" smtClean="0"/>
              <a:t>(1)</a:t>
            </a:r>
            <a:r>
              <a:rPr lang="fr-FR" sz="1200" i="1" dirty="0" smtClean="0"/>
              <a:t> </a:t>
            </a:r>
            <a:r>
              <a:rPr lang="fr-FR" sz="1200" i="1" dirty="0"/>
              <a:t>D’après </a:t>
            </a:r>
            <a:r>
              <a:rPr lang="fr-FR" sz="1200" i="1" dirty="0" smtClean="0"/>
              <a:t>l’OMS </a:t>
            </a:r>
            <a:r>
              <a:rPr lang="fr-FR" sz="1200" i="1" dirty="0"/>
              <a:t>et </a:t>
            </a:r>
            <a:r>
              <a:rPr lang="fr-FR" sz="1200" i="1" dirty="0" err="1" smtClean="0"/>
              <a:t>Anaes</a:t>
            </a:r>
            <a:r>
              <a:rPr lang="fr-FR" sz="1200" i="1" dirty="0" smtClean="0"/>
              <a:t>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xmlns="" val="13804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DÉPISTAGE : </a:t>
            </a:r>
            <a:br>
              <a:rPr lang="fr-FR" dirty="0" smtClean="0"/>
            </a:br>
            <a:r>
              <a:rPr lang="fr-FR" i="1" dirty="0" smtClean="0"/>
              <a:t>agir précocement pour optimiser les chances du patient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+mj-lt"/>
              </a:rPr>
              <a:t>Le dépistage (OMS</a:t>
            </a:r>
            <a:r>
              <a:rPr lang="fr-FR" dirty="0" smtClean="0">
                <a:latin typeface="+mj-lt"/>
              </a:rPr>
              <a:t>) : </a:t>
            </a:r>
            <a:r>
              <a:rPr lang="fr-FR" b="0" i="1" dirty="0">
                <a:latin typeface="+mj-lt"/>
              </a:rPr>
              <a:t>« Effectuer un tri entre les personnes apparemment </a:t>
            </a:r>
            <a:r>
              <a:rPr lang="fr-FR" b="0" i="1" dirty="0" smtClean="0">
                <a:latin typeface="+mj-lt"/>
              </a:rPr>
              <a:t>en bonne </a:t>
            </a:r>
            <a:r>
              <a:rPr lang="fr-FR" b="0" i="1" dirty="0">
                <a:latin typeface="+mj-lt"/>
              </a:rPr>
              <a:t>santé mais probablement atteintes d’une maladie donnée et celles </a:t>
            </a:r>
            <a:r>
              <a:rPr lang="fr-FR" b="0" i="1" dirty="0" smtClean="0">
                <a:latin typeface="+mj-lt"/>
              </a:rPr>
              <a:t>qui </a:t>
            </a:r>
            <a:r>
              <a:rPr lang="fr-FR" b="0" i="1" dirty="0">
                <a:latin typeface="+mj-lt"/>
              </a:rPr>
              <a:t>en sont probablement </a:t>
            </a:r>
            <a:r>
              <a:rPr lang="fr-FR" b="0" i="1" dirty="0" smtClean="0">
                <a:latin typeface="+mj-lt"/>
              </a:rPr>
              <a:t>exemptes.</a:t>
            </a:r>
            <a:r>
              <a:rPr lang="fr-FR" b="0" i="1" dirty="0">
                <a:latin typeface="+mj-lt"/>
              </a:rPr>
              <a:t> </a:t>
            </a:r>
            <a:r>
              <a:rPr lang="fr-FR" b="0" i="1" dirty="0" smtClean="0">
                <a:latin typeface="+mj-lt"/>
              </a:rPr>
              <a:t>»</a:t>
            </a:r>
            <a:endParaRPr lang="fr-FR" b="0" i="1" dirty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7308304" y="4149080"/>
            <a:ext cx="9432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841D5D"/>
                </a:solidFill>
                <a:effectLst/>
                <a:uLnTx/>
                <a:uFillTx/>
                <a:latin typeface="+mj-lt"/>
                <a:cs typeface="Arial" pitchFamily="34" charset="0"/>
              </a:rPr>
              <a:t>Évolution</a:t>
            </a:r>
            <a:r>
              <a:rPr kumimoji="0" lang="fr-FR" sz="1000" b="1" i="0" u="none" strike="noStrike" kern="0" cap="none" spc="0" normalizeH="0" noProof="0" dirty="0" smtClean="0">
                <a:ln>
                  <a:noFill/>
                </a:ln>
                <a:solidFill>
                  <a:srgbClr val="841D5D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noProof="0" dirty="0" smtClean="0">
                <a:solidFill>
                  <a:srgbClr val="841D5D"/>
                </a:solidFill>
                <a:latin typeface="+mj-lt"/>
                <a:cs typeface="Arial" pitchFamily="34" charset="0"/>
              </a:rPr>
              <a:t>T</a:t>
            </a: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841D5D"/>
                </a:solidFill>
                <a:effectLst/>
                <a:uLnTx/>
                <a:uFillTx/>
                <a:latin typeface="+mj-lt"/>
                <a:cs typeface="Arial" pitchFamily="34" charset="0"/>
              </a:rPr>
              <a:t>emps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841D5D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 flipH="1">
            <a:off x="2729874" y="3637232"/>
            <a:ext cx="0" cy="649341"/>
          </a:xfrm>
          <a:prstGeom prst="line">
            <a:avLst/>
          </a:prstGeom>
          <a:noFill/>
          <a:ln w="57150">
            <a:solidFill>
              <a:srgbClr val="6E707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2" name="AutoShape 28"/>
          <p:cNvSpPr>
            <a:spLocks noChangeArrowheads="1"/>
          </p:cNvSpPr>
          <p:nvPr/>
        </p:nvSpPr>
        <p:spPr bwMode="auto">
          <a:xfrm>
            <a:off x="1150784" y="4562275"/>
            <a:ext cx="3018259" cy="649341"/>
          </a:xfrm>
          <a:prstGeom prst="stripedRightArrow">
            <a:avLst>
              <a:gd name="adj1" fmla="val 50000"/>
              <a:gd name="adj2" fmla="val 64894"/>
            </a:avLst>
          </a:prstGeom>
          <a:solidFill>
            <a:srgbClr val="841D5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539750" y="4302774"/>
            <a:ext cx="5364000" cy="0"/>
          </a:xfrm>
          <a:prstGeom prst="line">
            <a:avLst/>
          </a:prstGeom>
          <a:noFill/>
          <a:ln w="25400" cap="rnd">
            <a:solidFill>
              <a:srgbClr val="6E707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 flipV="1">
            <a:off x="5924239" y="4293096"/>
            <a:ext cx="2176153" cy="9678"/>
          </a:xfrm>
          <a:prstGeom prst="line">
            <a:avLst/>
          </a:prstGeom>
          <a:noFill/>
          <a:ln w="25400" cap="rnd">
            <a:solidFill>
              <a:srgbClr val="841D5D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5076056" y="3122804"/>
            <a:ext cx="1656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>
            <a:spAutoFit/>
          </a:bodyPr>
          <a:lstStyle>
            <a:defPPr>
              <a:defRPr lang="fr-FR"/>
            </a:defPPr>
            <a:lvl1pPr algn="ctr" eaLnBrk="1" hangingPunct="1">
              <a:defRPr sz="2400">
                <a:solidFill>
                  <a:schemeClr val="tx2"/>
                </a:solidFill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charset="0"/>
              </a:rPr>
              <a:t>Décès par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charset="0"/>
              </a:rPr>
              <a:t>cancer colorectal</a:t>
            </a:r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 flipH="1">
            <a:off x="5904167" y="3638573"/>
            <a:ext cx="0" cy="648000"/>
          </a:xfrm>
          <a:prstGeom prst="line">
            <a:avLst/>
          </a:prstGeom>
          <a:noFill/>
          <a:ln w="57150">
            <a:solidFill>
              <a:srgbClr val="6E707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3556915" y="3338247"/>
            <a:ext cx="1510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charset="0"/>
              </a:rPr>
              <a:t>1</a:t>
            </a:r>
            <a:r>
              <a:rPr kumimoji="0" lang="fr-FR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charset="0"/>
              </a:rPr>
              <a:t>ers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charset="0"/>
              </a:rPr>
              <a:t> symptômes</a:t>
            </a: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H="1">
            <a:off x="4317020" y="3638573"/>
            <a:ext cx="0" cy="648000"/>
          </a:xfrm>
          <a:prstGeom prst="line">
            <a:avLst/>
          </a:prstGeom>
          <a:noFill/>
          <a:ln w="57150">
            <a:solidFill>
              <a:srgbClr val="6E707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1827104" y="3122804"/>
            <a:ext cx="180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  <a:r>
              <a:rPr kumimoji="0" lang="fr-FR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re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cellule </a:t>
            </a:r>
            <a:b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cancéreuse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4932040" y="4509120"/>
            <a:ext cx="2304000" cy="1476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108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9A0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BÉNÉFICES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9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Traitements moins lourds </a:t>
            </a:r>
            <a:b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Tahoma" pitchFamily="34" charset="0"/>
              </a:rPr>
            </a:b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et plus efficaces</a:t>
            </a:r>
          </a:p>
          <a:p>
            <a:pPr marL="4508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1D5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Décès évités</a:t>
            </a:r>
          </a:p>
          <a:p>
            <a:pPr marL="4508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1D5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Années de vie gagnées</a:t>
            </a:r>
          </a:p>
          <a:p>
            <a:pPr marL="4508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1D5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Séquelles moindres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9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Tahoma" pitchFamily="34" charset="0"/>
              </a:rPr>
              <a:t>Cancers évités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318696" y="4744287"/>
            <a:ext cx="2427710" cy="30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DÉPISTAGE POSSIBLE</a:t>
            </a:r>
            <a:r>
              <a:rPr lang="fr-FR" sz="1400" b="1" kern="0" baseline="30000" dirty="0" smtClean="0">
                <a:solidFill>
                  <a:schemeClr val="bg1"/>
                </a:solidFill>
                <a:latin typeface="+mj-lt"/>
              </a:rPr>
              <a:t>1</a:t>
            </a:r>
            <a:endParaRPr kumimoji="0" lang="fr-FR" sz="1400" b="1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251520" y="3140968"/>
            <a:ext cx="180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Lésion précancéreuse </a:t>
            </a:r>
            <a:b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ou anomalie</a:t>
            </a:r>
            <a:r>
              <a:rPr lang="fr-FR" sz="1400" b="1" kern="0" baseline="30000" dirty="0">
                <a:solidFill>
                  <a:srgbClr val="6E7072"/>
                </a:solidFill>
                <a:latin typeface="+mj-lt"/>
                <a:cs typeface="Arial" panose="020B0604020202020204" pitchFamily="34" charset="0"/>
              </a:rPr>
              <a:t>1</a:t>
            </a:r>
            <a:endParaRPr kumimoji="0" lang="fr-FR" sz="1400" b="1" i="0" u="none" strike="noStrike" kern="0" cap="none" spc="0" normalizeH="0" baseline="30000" noProof="0" dirty="0" smtClean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flipH="1">
            <a:off x="1187624" y="3645024"/>
            <a:ext cx="0" cy="648000"/>
          </a:xfrm>
          <a:prstGeom prst="line">
            <a:avLst/>
          </a:prstGeom>
          <a:noFill/>
          <a:ln w="57150">
            <a:solidFill>
              <a:srgbClr val="6E707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2" name="Espace réservé du contenu 2"/>
          <p:cNvSpPr txBox="1">
            <a:spLocks/>
          </p:cNvSpPr>
          <p:nvPr/>
        </p:nvSpPr>
        <p:spPr>
          <a:xfrm>
            <a:off x="251520" y="6021288"/>
            <a:ext cx="864096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0">
              <a:buNone/>
            </a:pPr>
            <a:r>
              <a:rPr lang="fr-FR" sz="1200" i="1" baseline="30000" dirty="0" smtClean="0">
                <a:latin typeface="+mj-lt"/>
              </a:rPr>
              <a:t>(1)</a:t>
            </a:r>
            <a:r>
              <a:rPr lang="fr-FR" sz="1200" i="1" dirty="0" smtClean="0">
                <a:latin typeface="+mj-lt"/>
              </a:rPr>
              <a:t> Selon le type </a:t>
            </a:r>
            <a:r>
              <a:rPr lang="fr-FR" sz="1200" i="1" dirty="0">
                <a:latin typeface="+mj-lt"/>
              </a:rPr>
              <a:t>de </a:t>
            </a:r>
            <a:r>
              <a:rPr lang="fr-FR" sz="1200" i="1" dirty="0" smtClean="0">
                <a:latin typeface="+mj-lt"/>
              </a:rPr>
              <a:t>test.</a:t>
            </a:r>
            <a:endParaRPr lang="fr-FR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7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BALANCE BÉNÉFICES/RISQUES DU DÉPISTAGE ORGANISÉ : </a:t>
            </a:r>
            <a:r>
              <a:rPr lang="fr-FR" i="1" dirty="0" smtClean="0"/>
              <a:t>les bénéfices 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Détection des cancers à un stade plus </a:t>
            </a:r>
            <a:r>
              <a:rPr lang="fr-FR" dirty="0" smtClean="0"/>
              <a:t>précoce :</a:t>
            </a:r>
            <a:endParaRPr lang="fr-FR" dirty="0"/>
          </a:p>
          <a:p>
            <a:pPr lvl="1"/>
            <a:r>
              <a:rPr lang="fr-FR" dirty="0"/>
              <a:t>T</a:t>
            </a:r>
            <a:r>
              <a:rPr lang="fr-FR" dirty="0" smtClean="0"/>
              <a:t>raitements </a:t>
            </a:r>
            <a:r>
              <a:rPr lang="fr-FR" dirty="0"/>
              <a:t>plus efficaces apportant de </a:t>
            </a:r>
            <a:r>
              <a:rPr lang="fr-FR" b="1" dirty="0"/>
              <a:t>meilleures chances de guérison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(</a:t>
            </a:r>
            <a:r>
              <a:rPr lang="fr-FR" dirty="0"/>
              <a:t>réduction de </a:t>
            </a:r>
            <a:r>
              <a:rPr lang="fr-FR" dirty="0" smtClean="0"/>
              <a:t>la mortalité</a:t>
            </a:r>
            <a:r>
              <a:rPr lang="fr-FR" dirty="0"/>
              <a:t>)</a:t>
            </a:r>
          </a:p>
          <a:p>
            <a:pPr lvl="1"/>
            <a:r>
              <a:rPr lang="fr-FR" b="1" dirty="0"/>
              <a:t>T</a:t>
            </a:r>
            <a:r>
              <a:rPr lang="fr-FR" b="1" dirty="0" smtClean="0"/>
              <a:t>raitements </a:t>
            </a:r>
            <a:r>
              <a:rPr lang="fr-FR" b="1" dirty="0"/>
              <a:t>moins lourds </a:t>
            </a:r>
            <a:r>
              <a:rPr lang="fr-FR" dirty="0"/>
              <a:t>et réduisant les séquelles (impact sur la morbidité) </a:t>
            </a:r>
          </a:p>
          <a:p>
            <a:pPr lvl="3"/>
            <a:r>
              <a:rPr lang="fr-FR" dirty="0"/>
              <a:t>2/3 des cancers détectés traités par chirurgie seule</a:t>
            </a:r>
          </a:p>
          <a:p>
            <a:endParaRPr lang="fr-FR" dirty="0" smtClean="0"/>
          </a:p>
          <a:p>
            <a:r>
              <a:rPr lang="fr-FR" dirty="0" smtClean="0"/>
              <a:t>Détection </a:t>
            </a:r>
            <a:r>
              <a:rPr lang="fr-FR" dirty="0"/>
              <a:t>des lésions précancéreuses </a:t>
            </a:r>
            <a:r>
              <a:rPr lang="fr-FR" b="0" dirty="0"/>
              <a:t>avant qu’elles ne se transforment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en </a:t>
            </a:r>
            <a:r>
              <a:rPr lang="fr-FR" b="0" dirty="0"/>
              <a:t>cancer</a:t>
            </a:r>
          </a:p>
          <a:p>
            <a:endParaRPr lang="fr-FR" dirty="0" smtClean="0"/>
          </a:p>
          <a:p>
            <a:r>
              <a:rPr lang="fr-FR" dirty="0" smtClean="0"/>
              <a:t>Autres avantages : </a:t>
            </a:r>
            <a:endParaRPr lang="fr-FR" dirty="0"/>
          </a:p>
          <a:p>
            <a:pPr lvl="1"/>
            <a:r>
              <a:rPr lang="fr-FR" dirty="0"/>
              <a:t>A</a:t>
            </a:r>
            <a:r>
              <a:rPr lang="fr-FR" dirty="0" smtClean="0"/>
              <a:t>mélioration </a:t>
            </a:r>
            <a:r>
              <a:rPr lang="fr-FR" dirty="0"/>
              <a:t>de la qualité des pratiques de dépistage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utte </a:t>
            </a:r>
            <a:r>
              <a:rPr lang="fr-FR" dirty="0"/>
              <a:t>contre les </a:t>
            </a:r>
            <a:r>
              <a:rPr lang="fr-FR" dirty="0" smtClean="0"/>
              <a:t>inégalités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07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SUR LA MORTALITÉ ET L’INCIDENCE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0" dirty="0" smtClean="0"/>
          </a:p>
          <a:p>
            <a:endParaRPr lang="fr-FR" b="0" dirty="0"/>
          </a:p>
          <a:p>
            <a:endParaRPr lang="fr-FR" b="0" dirty="0" smtClean="0"/>
          </a:p>
          <a:p>
            <a:endParaRPr lang="fr-FR" b="0" dirty="0"/>
          </a:p>
          <a:p>
            <a:endParaRPr lang="fr-FR" b="0" dirty="0" smtClean="0"/>
          </a:p>
          <a:p>
            <a:endParaRPr lang="fr-FR" b="0" dirty="0"/>
          </a:p>
          <a:p>
            <a:endParaRPr lang="fr-FR" b="0" dirty="0" smtClean="0"/>
          </a:p>
          <a:p>
            <a:r>
              <a:rPr lang="fr-FR" b="0" dirty="0" smtClean="0"/>
              <a:t>Du </a:t>
            </a:r>
            <a:r>
              <a:rPr lang="fr-FR" b="0" dirty="0"/>
              <a:t>fait de l’histoire naturelle du cancer colorectal, le programme de dépistage permet d’avoir un impact sur </a:t>
            </a:r>
            <a:r>
              <a:rPr lang="fr-FR" dirty="0"/>
              <a:t>la mortalité </a:t>
            </a:r>
            <a:r>
              <a:rPr lang="fr-FR" b="0" dirty="0"/>
              <a:t>ET </a:t>
            </a:r>
            <a:r>
              <a:rPr lang="fr-FR" dirty="0"/>
              <a:t>sur l’incidence des cancers colorectaux </a:t>
            </a:r>
          </a:p>
          <a:p>
            <a:pPr lvl="1"/>
            <a:r>
              <a:rPr lang="fr-FR" b="1" dirty="0" smtClean="0"/>
              <a:t>impact </a:t>
            </a:r>
            <a:r>
              <a:rPr lang="fr-FR" b="1" dirty="0"/>
              <a:t>sur la mortalité </a:t>
            </a:r>
            <a:r>
              <a:rPr lang="fr-FR" dirty="0"/>
              <a:t>démontré (avec test au gaïac</a:t>
            </a:r>
            <a:r>
              <a:rPr lang="fr-FR" dirty="0" smtClean="0"/>
              <a:t>) : </a:t>
            </a:r>
            <a:r>
              <a:rPr lang="fr-FR" dirty="0" smtClean="0">
                <a:sym typeface="Wingdings"/>
              </a:rPr>
              <a:t></a:t>
            </a:r>
            <a:r>
              <a:rPr lang="fr-FR" dirty="0" smtClean="0"/>
              <a:t> 15 à 18 % </a:t>
            </a:r>
            <a:r>
              <a:rPr lang="fr-FR" dirty="0"/>
              <a:t>de la mortalité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 </a:t>
            </a:r>
            <a:r>
              <a:rPr lang="fr-FR" dirty="0"/>
              <a:t>cancer colorectal </a:t>
            </a:r>
          </a:p>
          <a:p>
            <a:pPr lvl="1"/>
            <a:r>
              <a:rPr lang="fr-FR" dirty="0"/>
              <a:t>i</a:t>
            </a:r>
            <a:r>
              <a:rPr lang="fr-FR" dirty="0" smtClean="0"/>
              <a:t>mpact </a:t>
            </a:r>
            <a:r>
              <a:rPr lang="fr-FR" dirty="0"/>
              <a:t>sur l’</a:t>
            </a:r>
            <a:r>
              <a:rPr lang="fr-FR" b="1" dirty="0"/>
              <a:t>incidence</a:t>
            </a:r>
            <a:r>
              <a:rPr lang="fr-FR" dirty="0"/>
              <a:t> (avec test immunologique</a:t>
            </a:r>
            <a:r>
              <a:rPr lang="fr-FR" dirty="0" smtClean="0"/>
              <a:t>) : </a:t>
            </a:r>
            <a:r>
              <a:rPr lang="fr-FR" dirty="0">
                <a:sym typeface="Wingdings"/>
              </a:rPr>
              <a:t></a:t>
            </a:r>
            <a:r>
              <a:rPr lang="fr-FR" dirty="0" smtClean="0"/>
              <a:t> </a:t>
            </a:r>
            <a:r>
              <a:rPr lang="fr-FR" dirty="0"/>
              <a:t>≈ </a:t>
            </a:r>
            <a:r>
              <a:rPr lang="fr-FR" dirty="0" smtClean="0"/>
              <a:t>20 % </a:t>
            </a:r>
            <a:r>
              <a:rPr lang="fr-FR" dirty="0"/>
              <a:t>chez les </a:t>
            </a:r>
            <a:r>
              <a:rPr lang="fr-FR" dirty="0" smtClean="0"/>
              <a:t>participants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9749" y="3593034"/>
            <a:ext cx="19992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>
                <a:solidFill>
                  <a:srgbClr val="6E7072"/>
                </a:solidFill>
                <a:latin typeface="Arial" panose="020B0604020202020204" pitchFamily="34" charset="0"/>
              </a:rPr>
              <a:t>1 </a:t>
            </a:r>
            <a:r>
              <a:rPr lang="fr-FR" altLang="fr-FR" sz="1800" dirty="0" smtClean="0">
                <a:solidFill>
                  <a:srgbClr val="6E7072"/>
                </a:solidFill>
                <a:latin typeface="Arial" panose="020B0604020202020204" pitchFamily="34" charset="0"/>
              </a:rPr>
              <a:t>000 polypes</a:t>
            </a:r>
            <a:endParaRPr lang="fr-FR" altLang="fr-FR" sz="1800" dirty="0">
              <a:solidFill>
                <a:srgbClr val="6E7072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4" descr="pol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204" y="2142752"/>
            <a:ext cx="1917506" cy="144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an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898" y="2142752"/>
            <a:ext cx="2065208" cy="144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petit poly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42752"/>
            <a:ext cx="1999265" cy="144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804288" y="2730708"/>
            <a:ext cx="464643" cy="264089"/>
          </a:xfrm>
          <a:prstGeom prst="rightArrow">
            <a:avLst>
              <a:gd name="adj1" fmla="val 30024"/>
              <a:gd name="adj2" fmla="val 86622"/>
            </a:avLst>
          </a:prstGeom>
          <a:solidFill>
            <a:srgbClr val="841D5D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534203" y="3593034"/>
            <a:ext cx="1917506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</a:rPr>
              <a:t>100</a:t>
            </a:r>
            <a:r>
              <a:rPr kumimoji="0" lang="fr-FR" altLang="fr-FR" sz="2200" b="0" i="0" u="none" strike="noStrike" kern="0" cap="none" spc="0" normalizeH="0" baseline="0" noProof="0" dirty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</a:rPr>
              <a:t>adénomes</a:t>
            </a: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446897" y="3593034"/>
            <a:ext cx="208591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</a:rPr>
              <a:t>25 </a:t>
            </a: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</a:rPr>
              <a:t>cancers</a:t>
            </a: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1694982" y="1997632"/>
            <a:ext cx="5328000" cy="0"/>
          </a:xfrm>
          <a:prstGeom prst="line">
            <a:avLst/>
          </a:prstGeom>
          <a:noFill/>
          <a:ln w="3175">
            <a:solidFill>
              <a:srgbClr val="841D5D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384383" y="1819941"/>
            <a:ext cx="30999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841D5D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029551" y="1819941"/>
            <a:ext cx="89990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41D5D"/>
                </a:solidFill>
                <a:effectLst/>
                <a:uLnTx/>
                <a:uFillTx/>
                <a:latin typeface="Arial" panose="020B0604020202020204" pitchFamily="34" charset="0"/>
              </a:rPr>
              <a:t>10 ans</a:t>
            </a:r>
            <a:endParaRPr kumimoji="0" lang="fr-FR" altLang="fr-FR" sz="1800" b="1" i="0" u="none" strike="noStrike" kern="0" cap="none" spc="0" normalizeH="0" baseline="0" noProof="0" dirty="0">
              <a:ln>
                <a:noFill/>
              </a:ln>
              <a:solidFill>
                <a:srgbClr val="841D5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42601" y="3798654"/>
            <a:ext cx="229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6E7072"/>
                </a:solidFill>
                <a:latin typeface="Arial" charset="0"/>
              </a:rPr>
              <a:t>60-80 % de ces cancers se développent sur un adénome</a:t>
            </a:r>
            <a:endParaRPr lang="fr-FR" sz="1200" dirty="0">
              <a:solidFill>
                <a:srgbClr val="6E7072"/>
              </a:solidFill>
              <a:latin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5716983" y="2730708"/>
            <a:ext cx="464643" cy="264089"/>
          </a:xfrm>
          <a:prstGeom prst="rightArrow">
            <a:avLst>
              <a:gd name="adj1" fmla="val 30024"/>
              <a:gd name="adj2" fmla="val 86622"/>
            </a:avLst>
          </a:prstGeom>
          <a:solidFill>
            <a:srgbClr val="841D5D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7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D’ÉVALUATION DU DÉPISTAGE </a:t>
            </a:r>
            <a:br>
              <a:rPr lang="fr-FR" dirty="0" smtClean="0"/>
            </a:br>
            <a:r>
              <a:rPr lang="fr-FR" dirty="0" smtClean="0"/>
              <a:t>ORGANISÉ AVEC LE TEST AU GAÏAC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/>
              <a:t>Un taux de </a:t>
            </a:r>
            <a:r>
              <a:rPr lang="fr-FR" dirty="0"/>
              <a:t>participation </a:t>
            </a:r>
            <a:r>
              <a:rPr lang="fr-FR" dirty="0" smtClean="0"/>
              <a:t>insuffisant:</a:t>
            </a:r>
            <a:endParaRPr lang="fr-FR" dirty="0"/>
          </a:p>
          <a:p>
            <a:pPr lvl="1"/>
            <a:r>
              <a:rPr lang="fr-FR" dirty="0"/>
              <a:t>t</a:t>
            </a:r>
            <a:r>
              <a:rPr lang="fr-FR" dirty="0" smtClean="0"/>
              <a:t>aux </a:t>
            </a:r>
            <a:r>
              <a:rPr lang="fr-FR" dirty="0"/>
              <a:t>de participation national : </a:t>
            </a:r>
            <a:r>
              <a:rPr lang="fr-FR" dirty="0" smtClean="0"/>
              <a:t>30 % </a:t>
            </a:r>
            <a:r>
              <a:rPr lang="fr-FR" dirty="0"/>
              <a:t>(2013-2014) </a:t>
            </a:r>
          </a:p>
          <a:p>
            <a:pPr lvl="1"/>
            <a:r>
              <a:rPr lang="fr-FR" dirty="0"/>
              <a:t>h</a:t>
            </a:r>
            <a:r>
              <a:rPr lang="fr-FR" dirty="0" smtClean="0"/>
              <a:t>ommes : 28 % </a:t>
            </a:r>
            <a:r>
              <a:rPr lang="fr-FR" dirty="0"/>
              <a:t>/ femmes: </a:t>
            </a:r>
            <a:r>
              <a:rPr lang="fr-FR" dirty="0" smtClean="0"/>
              <a:t>31,5 % </a:t>
            </a:r>
            <a:endParaRPr lang="fr-FR" dirty="0"/>
          </a:p>
          <a:p>
            <a:pPr marL="851400" lvl="2" indent="0">
              <a:buNone/>
            </a:pPr>
            <a:r>
              <a:rPr lang="fr-FR" b="0" i="1" dirty="0"/>
              <a:t>(Recommandation européenne de </a:t>
            </a:r>
            <a:r>
              <a:rPr lang="fr-FR" b="0" i="1" dirty="0" smtClean="0"/>
              <a:t>45 % </a:t>
            </a:r>
            <a:r>
              <a:rPr lang="fr-FR" b="0" i="1" dirty="0"/>
              <a:t>de participation minimum)</a:t>
            </a:r>
          </a:p>
          <a:p>
            <a:endParaRPr lang="fr-FR" dirty="0" smtClean="0"/>
          </a:p>
          <a:p>
            <a:r>
              <a:rPr lang="fr-FR" dirty="0" smtClean="0"/>
              <a:t>Taux </a:t>
            </a:r>
            <a:r>
              <a:rPr lang="fr-FR" dirty="0"/>
              <a:t>de positifs en baisse depuis 2009 : </a:t>
            </a:r>
            <a:r>
              <a:rPr lang="fr-FR" b="0" dirty="0" smtClean="0"/>
              <a:t>2,2 % </a:t>
            </a:r>
            <a:r>
              <a:rPr lang="fr-FR" b="0" dirty="0"/>
              <a:t>en 2013-2014 </a:t>
            </a:r>
          </a:p>
          <a:p>
            <a:pPr marL="851400" lvl="2" indent="0">
              <a:buNone/>
            </a:pPr>
            <a:r>
              <a:rPr lang="fr-FR" b="0" dirty="0" smtClean="0"/>
              <a:t>(Soit </a:t>
            </a:r>
            <a:r>
              <a:rPr lang="fr-FR" b="0" dirty="0"/>
              <a:t>estimation sur 2009-2014 : ≈ </a:t>
            </a:r>
            <a:r>
              <a:rPr lang="fr-FR" b="0" dirty="0" smtClean="0"/>
              <a:t>450 000 </a:t>
            </a:r>
            <a:r>
              <a:rPr lang="fr-FR" b="0" dirty="0"/>
              <a:t>tests positifs)</a:t>
            </a:r>
          </a:p>
          <a:p>
            <a:endParaRPr lang="fr-FR" b="0" dirty="0" smtClean="0"/>
          </a:p>
          <a:p>
            <a:r>
              <a:rPr lang="fr-FR" b="0" dirty="0" smtClean="0"/>
              <a:t>Taux </a:t>
            </a:r>
            <a:r>
              <a:rPr lang="fr-FR" b="0" dirty="0"/>
              <a:t>de </a:t>
            </a:r>
            <a:r>
              <a:rPr lang="fr-FR" dirty="0"/>
              <a:t>réalisation de la coloscopie après test </a:t>
            </a:r>
            <a:r>
              <a:rPr lang="fr-FR" dirty="0" smtClean="0"/>
              <a:t>positif : </a:t>
            </a:r>
            <a:r>
              <a:rPr lang="fr-FR" b="0" dirty="0" smtClean="0"/>
              <a:t>87 %</a:t>
            </a:r>
            <a:endParaRPr lang="fr-FR" b="0" dirty="0"/>
          </a:p>
          <a:p>
            <a:pPr lvl="1"/>
            <a:r>
              <a:rPr lang="fr-FR" b="0" dirty="0"/>
              <a:t>≈ </a:t>
            </a:r>
            <a:r>
              <a:rPr lang="fr-FR" b="0" dirty="0" smtClean="0"/>
              <a:t>6,9 % </a:t>
            </a:r>
            <a:r>
              <a:rPr lang="fr-FR" b="0" dirty="0"/>
              <a:t>de cancers détectés après coloscopie (2010-2011</a:t>
            </a:r>
            <a:r>
              <a:rPr lang="fr-FR" b="0" dirty="0" smtClean="0"/>
              <a:t>) </a:t>
            </a:r>
            <a:endParaRPr lang="fr-FR" b="0" dirty="0"/>
          </a:p>
          <a:p>
            <a:pPr marL="851400" lvl="2" indent="0">
              <a:buNone/>
            </a:pPr>
            <a:r>
              <a:rPr lang="fr-FR" b="0" dirty="0" smtClean="0"/>
              <a:t>(Soit </a:t>
            </a:r>
            <a:r>
              <a:rPr lang="fr-FR" b="0" dirty="0"/>
              <a:t>estimation sur 2009-2014 : ≈ </a:t>
            </a:r>
            <a:r>
              <a:rPr lang="fr-FR" dirty="0"/>
              <a:t>27 500 cancers détectés</a:t>
            </a:r>
            <a:r>
              <a:rPr lang="fr-FR" b="0" dirty="0"/>
              <a:t>)</a:t>
            </a:r>
          </a:p>
          <a:p>
            <a:pPr lvl="1"/>
            <a:r>
              <a:rPr lang="fr-FR" b="0" dirty="0"/>
              <a:t>≈ </a:t>
            </a:r>
            <a:r>
              <a:rPr lang="fr-FR" b="0" dirty="0" smtClean="0"/>
              <a:t>18 % </a:t>
            </a:r>
            <a:r>
              <a:rPr lang="fr-FR" b="0" dirty="0"/>
              <a:t>d’adénomes avancés détectés après coloscopie (2010-2011) </a:t>
            </a:r>
          </a:p>
          <a:p>
            <a:pPr marL="851400" lvl="2" indent="0">
              <a:buNone/>
            </a:pPr>
            <a:r>
              <a:rPr lang="fr-FR" b="0" dirty="0" smtClean="0"/>
              <a:t>(Soit </a:t>
            </a:r>
            <a:r>
              <a:rPr lang="fr-FR" b="0" dirty="0"/>
              <a:t>estimation sur 2009-2014 : ≈ </a:t>
            </a:r>
            <a:r>
              <a:rPr lang="fr-FR" dirty="0"/>
              <a:t>72 500 </a:t>
            </a:r>
            <a:r>
              <a:rPr lang="fr-FR" dirty="0" smtClean="0"/>
              <a:t>porteurs d’au moins un AA </a:t>
            </a:r>
            <a:r>
              <a:rPr lang="fr-FR" dirty="0"/>
              <a:t>détectés</a:t>
            </a:r>
            <a:r>
              <a:rPr lang="fr-FR" b="0" dirty="0" smtClean="0"/>
              <a:t>)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8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DÉPISTAGE ORGANISÉ : </a:t>
            </a:r>
            <a:br>
              <a:rPr lang="fr-FR" dirty="0" smtClean="0"/>
            </a:br>
            <a:r>
              <a:rPr lang="fr-FR" i="1" dirty="0" smtClean="0"/>
              <a:t>du test au gaïac au test immunologique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6627883"/>
              </p:ext>
            </p:extLst>
          </p:nvPr>
        </p:nvGraphicFramePr>
        <p:xfrm>
          <a:off x="611386" y="1844824"/>
          <a:ext cx="7993062" cy="428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6531"/>
                <a:gridCol w="3996531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TEST AU GAÏAC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TEST IMMUNOLOGIQUE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1D5D"/>
                    </a:solidFill>
                  </a:tcPr>
                </a:tc>
              </a:tr>
              <a:tr h="336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Non spécifique de l’</a:t>
                      </a:r>
                      <a:r>
                        <a:rPr kumimoji="0" lang="fr-FR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Hb</a:t>
                      </a:r>
                      <a:r>
                        <a:rPr kumimoji="0" lang="fr-FR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 humaine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Basé sur l’activité </a:t>
                      </a:r>
                      <a:r>
                        <a:rPr kumimoji="0" lang="fr-FR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peroxydasique</a:t>
                      </a:r>
                      <a:r>
                        <a:rPr kumimoji="0" lang="fr-FR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 de l’hème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E7072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Spécifique de la globine de l’</a:t>
                      </a:r>
                      <a:r>
                        <a:rPr kumimoji="0" lang="fr-FR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Hb</a:t>
                      </a:r>
                      <a:r>
                        <a:rPr kumimoji="0" lang="fr-FR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 humaine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E7072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Lecture visuelle</a:t>
                      </a:r>
                      <a:endParaRPr lang="fr-FR" sz="1200" b="0" i="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Lecture automatisée, </a:t>
                      </a:r>
                    </a:p>
                    <a:p>
                      <a:pPr algn="l"/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résultats quantitatifs avec un seuil de positivité réglable</a:t>
                      </a:r>
                      <a:endParaRPr lang="fr-FR" sz="1200" b="0" i="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Sensibilité cancer : ≈ 35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</a:rPr>
                        <a:t> à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40 %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solidFill>
                            <a:srgbClr val="6E7072"/>
                          </a:solidFill>
                          <a:latin typeface="+mn-lt"/>
                        </a:rPr>
                        <a:t>Sensibilité AA: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≈ 10 %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 smtClean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Sensibilité cancer : ≈ 65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</a:rPr>
                        <a:t> à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75 %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solidFill>
                            <a:srgbClr val="6E7072"/>
                          </a:solidFill>
                          <a:latin typeface="+mn-lt"/>
                        </a:rPr>
                        <a:t>Sensibilité AA: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≈ 25 %</a:t>
                      </a:r>
                    </a:p>
                    <a:p>
                      <a:pPr algn="l"/>
                      <a:endParaRPr lang="fr-FR" sz="1200" b="0" i="0" dirty="0" smtClean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Spécificité : ≈ 98 %</a:t>
                      </a:r>
                      <a:endParaRPr lang="fr-FR" sz="1200" i="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Spécificité : ≈ 96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</a:rPr>
                        <a:t> à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98 %</a:t>
                      </a:r>
                      <a:endParaRPr lang="fr-FR" sz="1200" i="0" dirty="0" smtClean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Taux de positifs : </a:t>
                      </a:r>
                      <a:r>
                        <a:rPr lang="fr-FR" sz="1200" kern="1200" dirty="0" smtClean="0">
                          <a:solidFill>
                            <a:srgbClr val="6E7072"/>
                          </a:solidFill>
                        </a:rPr>
                        <a:t>2,2 % (InVS 2013-2014)</a:t>
                      </a:r>
                      <a:endParaRPr lang="fr-FR" sz="1200" i="0" kern="1200" dirty="0">
                        <a:solidFill>
                          <a:srgbClr val="6E70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Taux de positivité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</a:rPr>
                        <a:t> cible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: 4 % </a:t>
                      </a:r>
                    </a:p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(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sym typeface="Wingdings" panose="05000000000000000000" pitchFamily="2" charset="2"/>
                        </a:rPr>
                        <a:t>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plus de coloscopies)</a:t>
                      </a:r>
                      <a:endParaRPr lang="fr-FR" sz="1200" i="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200" dirty="0" smtClean="0">
                        <a:solidFill>
                          <a:srgbClr val="6E7072"/>
                        </a:solidFill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VPP Cancer 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sym typeface="Symbol"/>
                        </a:rPr>
                        <a:t>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7 % (InVS)</a:t>
                      </a:r>
                    </a:p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VPP AA+Cancer 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sym typeface="Symbol"/>
                        </a:rPr>
                        <a:t> 25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  <a:sym typeface="Symbol"/>
                        </a:rPr>
                        <a:t> à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45 % (selon études)</a:t>
                      </a:r>
                    </a:p>
                    <a:p>
                      <a:r>
                        <a:rPr lang="fr-FR" sz="1200" i="0" dirty="0" smtClean="0">
                          <a:solidFill>
                            <a:srgbClr val="6E7072"/>
                          </a:solidFill>
                          <a:latin typeface="+mn-lt"/>
                        </a:rPr>
                        <a:t>Faux</a:t>
                      </a:r>
                      <a:r>
                        <a:rPr lang="fr-FR" sz="1200" i="0" baseline="0" dirty="0" smtClean="0">
                          <a:solidFill>
                            <a:srgbClr val="6E7072"/>
                          </a:solidFill>
                          <a:latin typeface="+mn-lt"/>
                        </a:rPr>
                        <a:t> négatifs 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sym typeface="Symbol"/>
                        </a:rPr>
                        <a:t> 3 ‰</a:t>
                      </a:r>
                      <a:endParaRPr lang="fr-FR" sz="1200" i="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b="1" u="none" dirty="0" smtClean="0">
                          <a:solidFill>
                            <a:srgbClr val="0079A0"/>
                          </a:solidFill>
                        </a:rPr>
                        <a:t>Avec un taux de positivité de 4 % :</a:t>
                      </a:r>
                    </a:p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VPP Cancer 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sym typeface="Symbol"/>
                        </a:rPr>
                        <a:t> </a:t>
                      </a:r>
                      <a:r>
                        <a:rPr lang="fr-FR" sz="1200" u="none" dirty="0" smtClean="0">
                          <a:solidFill>
                            <a:srgbClr val="6E7072"/>
                          </a:solidFill>
                          <a:sym typeface="Symbol"/>
                        </a:rPr>
                        <a:t>7</a:t>
                      </a:r>
                      <a:r>
                        <a:rPr lang="fr-FR" sz="1200" u="none" baseline="0" dirty="0" smtClean="0">
                          <a:solidFill>
                            <a:srgbClr val="6E7072"/>
                          </a:solidFill>
                          <a:sym typeface="Symbol"/>
                        </a:rPr>
                        <a:t> à </a:t>
                      </a:r>
                      <a:r>
                        <a:rPr lang="fr-FR" sz="1200" u="none" dirty="0" smtClean="0">
                          <a:solidFill>
                            <a:srgbClr val="6E7072"/>
                          </a:solidFill>
                        </a:rPr>
                        <a:t>8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% </a:t>
                      </a:r>
                    </a:p>
                    <a:p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VPP AA+Cancer 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sym typeface="Symbol"/>
                        </a:rPr>
                        <a:t> 33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  <a:sym typeface="Symbol"/>
                        </a:rPr>
                        <a:t> à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48 % (selon études)</a:t>
                      </a:r>
                    </a:p>
                    <a:p>
                      <a:r>
                        <a:rPr lang="fr-FR" sz="1200" i="0" dirty="0" smtClean="0">
                          <a:solidFill>
                            <a:srgbClr val="6E7072"/>
                          </a:solidFill>
                          <a:latin typeface="+mn-lt"/>
                        </a:rPr>
                        <a:t>Faux négatifs :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sym typeface="Symbol"/>
                        </a:rPr>
                        <a:t> 1 à 1,5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  <a:sym typeface="Symbol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‰</a:t>
                      </a:r>
                      <a:endParaRPr lang="fr-FR" sz="1200" i="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7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PLUS » DU TEST IMMUNOLOGIQUE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539552" y="1983398"/>
            <a:ext cx="2592000" cy="1800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108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9A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PLUS PERFORMANT</a:t>
            </a:r>
          </a:p>
          <a:p>
            <a:pPr marL="179388" marR="0" lvl="0" indent="-179388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1D5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 seuil de 150 </a:t>
            </a:r>
            <a:r>
              <a:rPr kumimoji="0" lang="fr-FR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</a:t>
            </a: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r-FR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Hb</a:t>
            </a: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/ml :</a:t>
            </a:r>
          </a:p>
          <a:p>
            <a:pPr marL="444500" marR="0" lvl="1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≈ </a:t>
            </a: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fois plus</a:t>
            </a: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cancers détectés</a:t>
            </a:r>
          </a:p>
          <a:p>
            <a:pPr marL="457200" lvl="2" fontAlgn="base">
              <a:spcAft>
                <a:spcPts val="600"/>
              </a:spcAft>
              <a:defRPr/>
            </a:pPr>
            <a:r>
              <a:rPr lang="fr-FR" sz="1300" kern="0" dirty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≈ </a:t>
            </a: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2,5 fois plus </a:t>
            </a: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d’adénomes avancés détectés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40182" y="1983398"/>
            <a:ext cx="2592000" cy="1800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108000" bIns="72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</a:pPr>
            <a:r>
              <a:rPr lang="fr-FR" sz="1400" b="1" dirty="0" smtClean="0">
                <a:solidFill>
                  <a:srgbClr val="0079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PLUS SIMPLE</a:t>
            </a:r>
          </a:p>
          <a:p>
            <a:pPr marL="179388" indent="-179388" fontAlgn="base">
              <a:spcAft>
                <a:spcPts val="600"/>
              </a:spcAft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1300" b="1" dirty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 prélèvement </a:t>
            </a:r>
            <a: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selles</a:t>
            </a:r>
          </a:p>
          <a:p>
            <a:pPr marL="179388" indent="-179388" fontAlgn="base">
              <a:spcAft>
                <a:spcPts val="600"/>
              </a:spcAft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1300" dirty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plus </a:t>
            </a:r>
            <a:r>
              <a:rPr lang="fr-FR" sz="1300" b="1" dirty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ergonomique,</a:t>
            </a:r>
            <a:r>
              <a:rPr lang="fr-FR" sz="1300" dirty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simple et </a:t>
            </a:r>
            <a: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rapide </a:t>
            </a:r>
            <a:r>
              <a:rPr lang="fr-FR" sz="1300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  <a:endParaRPr lang="fr-FR" sz="1300" dirty="0">
              <a:solidFill>
                <a:srgbClr val="6E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40439" y="1983398"/>
            <a:ext cx="2592000" cy="1800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108000" bIns="72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ts val="600"/>
              </a:spcAft>
            </a:pPr>
            <a:r>
              <a:rPr lang="fr-FR" sz="1300" b="1" dirty="0" smtClean="0">
                <a:solidFill>
                  <a:srgbClr val="0079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PLUS FIABLE</a:t>
            </a:r>
          </a:p>
          <a:p>
            <a:pPr marL="179388" indent="-179388" fontAlgn="base">
              <a:spcAft>
                <a:spcPts val="600"/>
              </a:spcAft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automatisée</a:t>
            </a:r>
          </a:p>
          <a:p>
            <a:pPr marL="179388" indent="-179388" fontAlgn="base">
              <a:spcAft>
                <a:spcPts val="600"/>
              </a:spcAft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Ajustement possible </a:t>
            </a:r>
            <a:b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300" b="1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seuil de positivité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39750" y="5229200"/>
            <a:ext cx="7992689" cy="432000"/>
          </a:xfrm>
          <a:prstGeom prst="rect">
            <a:avLst/>
          </a:prstGeom>
          <a:solidFill>
            <a:srgbClr val="841D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108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600"/>
              </a:spcAft>
            </a:pPr>
            <a:r>
              <a:rPr lang="fr-FR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MEILLEURE PARTICIPATION ATTENDUE DE LA POPULATION CIBLE : + 10 à </a:t>
            </a:r>
            <a:r>
              <a:rPr lang="fr-FR" sz="13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 points </a:t>
            </a:r>
            <a:endParaRPr lang="fr-FR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9750" y="4074299"/>
            <a:ext cx="7992690" cy="864000"/>
          </a:xfrm>
          <a:prstGeom prst="rect">
            <a:avLst/>
          </a:prstGeom>
          <a:solidFill>
            <a:srgbClr val="E2E1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108000" bIns="72000" numCol="1" rtlCol="0" anchor="t" anchorCtr="0" compatLnSpc="1">
            <a:prstTxWarp prst="textNoShape">
              <a:avLst/>
            </a:prstTxWarp>
          </a:bodyPr>
          <a:lstStyle/>
          <a:p>
            <a:pPr marL="0" lvl="1" indent="-285750" algn="just" fontAlgn="base">
              <a:spcAft>
                <a:spcPts val="600"/>
              </a:spcAft>
            </a:pPr>
            <a:r>
              <a:rPr lang="fr-FR" sz="14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test de dépistage retenu a fait l’objet d’études </a:t>
            </a:r>
            <a:r>
              <a:rPr lang="fr-FR" sz="1400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population dans la situation du programme  de dépistage pour la démonstration de son efficacité (≠ des tests immunologiques utilisés en laboratoire de ville pour le diagnostic)</a:t>
            </a:r>
          </a:p>
        </p:txBody>
      </p:sp>
    </p:spTree>
    <p:extLst>
      <p:ext uri="{BB962C8B-B14F-4D97-AF65-F5344CB8AC3E}">
        <p14:creationId xmlns:p14="http://schemas.microsoft.com/office/powerpoint/2010/main" xmlns="" val="14599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RISQUES LIÉS À LA COLOSCOPIE </a:t>
            </a:r>
            <a:br>
              <a:rPr lang="fr-FR" dirty="0" smtClean="0"/>
            </a:br>
            <a:r>
              <a:rPr lang="fr-FR" dirty="0" smtClean="0"/>
              <a:t>SUITE</a:t>
            </a:r>
            <a:r>
              <a:rPr lang="fr-FR" dirty="0"/>
              <a:t> </a:t>
            </a:r>
            <a:r>
              <a:rPr lang="fr-FR" dirty="0" smtClean="0"/>
              <a:t>À UN TEST POSITIF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Cancers </a:t>
            </a:r>
            <a:r>
              <a:rPr lang="fr-FR" dirty="0"/>
              <a:t>détectés pour </a:t>
            </a:r>
            <a:r>
              <a:rPr lang="fr-FR" dirty="0" smtClean="0"/>
              <a:t>7 à 8 % </a:t>
            </a:r>
            <a:r>
              <a:rPr lang="fr-FR" dirty="0"/>
              <a:t>des tests </a:t>
            </a:r>
            <a:r>
              <a:rPr lang="fr-FR" dirty="0" smtClean="0"/>
              <a:t>positifs, néoplasies avancées </a:t>
            </a:r>
            <a:br>
              <a:rPr lang="fr-FR" dirty="0" smtClean="0"/>
            </a:br>
            <a:r>
              <a:rPr lang="fr-FR" dirty="0" smtClean="0"/>
              <a:t>pour 26 à 40 %</a:t>
            </a:r>
          </a:p>
          <a:p>
            <a:endParaRPr lang="fr-FR" dirty="0" smtClean="0"/>
          </a:p>
          <a:p>
            <a:r>
              <a:rPr lang="fr-FR" dirty="0" smtClean="0"/>
              <a:t>Estimation </a:t>
            </a:r>
            <a:r>
              <a:rPr lang="fr-FR" dirty="0"/>
              <a:t>des risques liés à la coloscopie :</a:t>
            </a:r>
          </a:p>
          <a:p>
            <a:r>
              <a:rPr lang="fr-FR" b="0" i="1" dirty="0"/>
              <a:t>Combinaison des données nationales de l’assurance </a:t>
            </a:r>
            <a:r>
              <a:rPr lang="fr-FR" b="0" i="1" dirty="0" smtClean="0"/>
              <a:t>maladie </a:t>
            </a:r>
            <a:br>
              <a:rPr lang="fr-FR" b="0" i="1" dirty="0" smtClean="0"/>
            </a:br>
            <a:r>
              <a:rPr lang="fr-FR" b="0" i="1" dirty="0" smtClean="0"/>
              <a:t>(</a:t>
            </a:r>
            <a:r>
              <a:rPr lang="fr-FR" i="1" dirty="0"/>
              <a:t>toutes coloscopies y compris diagnostiques</a:t>
            </a:r>
            <a:r>
              <a:rPr lang="fr-FR" b="0" i="1" dirty="0"/>
              <a:t>) et des données </a:t>
            </a:r>
            <a:r>
              <a:rPr lang="fr-FR" b="0" i="1" dirty="0" smtClean="0"/>
              <a:t/>
            </a:r>
            <a:br>
              <a:rPr lang="fr-FR" b="0" i="1" dirty="0" smtClean="0"/>
            </a:br>
            <a:r>
              <a:rPr lang="fr-FR" b="0" i="1" dirty="0" smtClean="0"/>
              <a:t>d’une </a:t>
            </a:r>
            <a:r>
              <a:rPr lang="fr-FR" b="0" i="1" dirty="0"/>
              <a:t>étude de suivi spécifique </a:t>
            </a:r>
            <a:r>
              <a:rPr lang="fr-FR" i="1" dirty="0"/>
              <a:t>dans le cadre du dépistage </a:t>
            </a:r>
            <a:r>
              <a:rPr lang="fr-FR" b="0" i="1" dirty="0"/>
              <a:t>en </a:t>
            </a:r>
            <a:r>
              <a:rPr lang="fr-FR" b="0" i="1" dirty="0" smtClean="0"/>
              <a:t>Alsace</a:t>
            </a:r>
            <a:endParaRPr lang="fr-FR" b="0" i="1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Complications </a:t>
            </a:r>
            <a:r>
              <a:rPr lang="fr-FR" dirty="0"/>
              <a:t>modérées à sévères : 1 à 4,5 ‰ coloscopies </a:t>
            </a:r>
            <a:r>
              <a:rPr lang="fr-FR" dirty="0" smtClean="0"/>
              <a:t>(</a:t>
            </a:r>
            <a:r>
              <a:rPr lang="fr-FR" dirty="0"/>
              <a:t>surtout après procédure thérapeutique)</a:t>
            </a:r>
          </a:p>
          <a:p>
            <a:pPr lvl="2"/>
            <a:r>
              <a:rPr lang="fr-FR" dirty="0" smtClean="0"/>
              <a:t>Perforations </a:t>
            </a:r>
            <a:r>
              <a:rPr lang="fr-FR" dirty="0"/>
              <a:t>intestinales : 0,5 à 1 ‰ actes</a:t>
            </a:r>
          </a:p>
          <a:p>
            <a:pPr lvl="2"/>
            <a:r>
              <a:rPr lang="fr-FR" dirty="0"/>
              <a:t>Hémorragies : 1 à 3 ‰ actes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Décès </a:t>
            </a:r>
            <a:r>
              <a:rPr lang="fr-FR" dirty="0"/>
              <a:t>consécutifs aux complications : 1/18 000 à 1/10 000 </a:t>
            </a:r>
            <a:r>
              <a:rPr lang="fr-FR" dirty="0" smtClean="0"/>
              <a:t>coloscopies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14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 DE CE DIAPORAMA SONT DE :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/>
              <a:t>Rappeler les principales données du cancer colorectal et l’</a:t>
            </a:r>
            <a:r>
              <a:rPr lang="fr-FR" b="1" dirty="0"/>
              <a:t>enjeu de santé publique </a:t>
            </a:r>
            <a:r>
              <a:rPr lang="fr-FR" b="0" dirty="0"/>
              <a:t>associé à son dépistage</a:t>
            </a:r>
          </a:p>
          <a:p>
            <a:endParaRPr lang="fr-FR" dirty="0" smtClean="0"/>
          </a:p>
          <a:p>
            <a:r>
              <a:rPr lang="fr-FR" b="0" dirty="0" smtClean="0"/>
              <a:t>Présenter </a:t>
            </a:r>
            <a:r>
              <a:rPr lang="fr-FR" b="0" dirty="0"/>
              <a:t>les </a:t>
            </a:r>
            <a:r>
              <a:rPr lang="fr-FR" b="1" dirty="0"/>
              <a:t>bénéfices et les limites </a:t>
            </a:r>
            <a:r>
              <a:rPr lang="fr-FR" b="0" dirty="0"/>
              <a:t>du dépistage organisé du cancer colorectal</a:t>
            </a:r>
          </a:p>
          <a:p>
            <a:endParaRPr lang="fr-FR" dirty="0" smtClean="0"/>
          </a:p>
          <a:p>
            <a:r>
              <a:rPr lang="fr-FR" b="0" dirty="0" smtClean="0"/>
              <a:t>Présenter </a:t>
            </a:r>
            <a:r>
              <a:rPr lang="fr-FR" b="0" dirty="0"/>
              <a:t>les </a:t>
            </a:r>
            <a:r>
              <a:rPr lang="fr-FR" dirty="0"/>
              <a:t>principales évolutions du programme </a:t>
            </a:r>
            <a:r>
              <a:rPr lang="fr-FR" b="0" dirty="0"/>
              <a:t>de dépistage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et notamment le </a:t>
            </a:r>
            <a:r>
              <a:rPr lang="fr-FR" dirty="0"/>
              <a:t>nouveau kit</a:t>
            </a:r>
            <a:r>
              <a:rPr lang="fr-FR" b="0" dirty="0"/>
              <a:t> </a:t>
            </a:r>
            <a:r>
              <a:rPr lang="fr-FR" dirty="0"/>
              <a:t>de </a:t>
            </a:r>
            <a:r>
              <a:rPr lang="fr-FR" dirty="0" smtClean="0"/>
              <a:t>dépistage</a:t>
            </a:r>
            <a:endParaRPr lang="fr-FR" dirty="0"/>
          </a:p>
          <a:p>
            <a:endParaRPr lang="fr-FR" b="0" dirty="0" smtClean="0"/>
          </a:p>
          <a:p>
            <a:r>
              <a:rPr lang="fr-FR" b="0" dirty="0" smtClean="0"/>
              <a:t>Rappeler </a:t>
            </a:r>
            <a:r>
              <a:rPr lang="fr-FR" b="0" dirty="0"/>
              <a:t>le </a:t>
            </a:r>
            <a:r>
              <a:rPr lang="fr-FR" dirty="0" smtClean="0"/>
              <a:t>rôle </a:t>
            </a:r>
            <a:r>
              <a:rPr lang="fr-FR" dirty="0"/>
              <a:t>essentiel du médecin généraliste </a:t>
            </a:r>
            <a:r>
              <a:rPr lang="fr-FR" b="0" dirty="0"/>
              <a:t>et </a:t>
            </a:r>
            <a:r>
              <a:rPr lang="fr-FR" b="0" dirty="0" smtClean="0"/>
              <a:t>aborder les leviers </a:t>
            </a:r>
            <a:br>
              <a:rPr lang="fr-FR" b="0" dirty="0" smtClean="0"/>
            </a:br>
            <a:r>
              <a:rPr lang="fr-FR" b="0" dirty="0" smtClean="0"/>
              <a:t>et </a:t>
            </a:r>
            <a:r>
              <a:rPr lang="fr-FR" b="0" dirty="0"/>
              <a:t>outils </a:t>
            </a:r>
            <a:r>
              <a:rPr lang="fr-FR" b="0" dirty="0" smtClean="0"/>
              <a:t>à </a:t>
            </a:r>
            <a:r>
              <a:rPr lang="fr-FR" b="0" dirty="0"/>
              <a:t>sa </a:t>
            </a:r>
            <a:r>
              <a:rPr lang="fr-FR" b="0" dirty="0" smtClean="0"/>
              <a:t>disposition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93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dirty="0"/>
              <a:t>/ Le médecin </a:t>
            </a:r>
            <a:r>
              <a:rPr lang="fr-FR" dirty="0" smtClean="0"/>
              <a:t>généraliste, 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acteur </a:t>
            </a:r>
            <a:r>
              <a:rPr lang="fr-FR" dirty="0" smtClean="0"/>
              <a:t>clé du </a:t>
            </a:r>
            <a:r>
              <a:rPr lang="fr-FR" dirty="0"/>
              <a:t>dépistage organisé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/>
              <a:t>cancer colorectal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32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MÉDECIN GÉNÉRALISTE :</a:t>
            </a:r>
            <a:br>
              <a:rPr lang="fr-FR" dirty="0" smtClean="0"/>
            </a:br>
            <a:r>
              <a:rPr lang="fr-FR" i="1" dirty="0" smtClean="0"/>
              <a:t>un rôle essentiel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2916281" y="2347328"/>
            <a:ext cx="3780000" cy="216000"/>
          </a:xfrm>
          <a:prstGeom prst="rect">
            <a:avLst/>
          </a:prstGeom>
          <a:solidFill>
            <a:srgbClr val="AA648C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Population cible de 50 à 74 ans</a:t>
            </a:r>
          </a:p>
        </p:txBody>
      </p: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539750" y="2420888"/>
            <a:ext cx="2160000" cy="216000"/>
          </a:xfrm>
          <a:prstGeom prst="rect">
            <a:avLst/>
          </a:prstGeom>
          <a:solidFill>
            <a:srgbClr val="C38CAF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Médecin traitant</a:t>
            </a: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auto">
          <a:xfrm>
            <a:off x="539750" y="2934301"/>
            <a:ext cx="2160000" cy="216000"/>
          </a:xfrm>
          <a:prstGeom prst="rect">
            <a:avLst/>
          </a:prstGeom>
          <a:solidFill>
            <a:srgbClr val="6E7072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kern="0" dirty="0">
                <a:solidFill>
                  <a:schemeClr val="bg1"/>
                </a:solidFill>
              </a:rPr>
              <a:t>É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valuation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du niveau de risque</a:t>
            </a:r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2916281" y="3530152"/>
            <a:ext cx="1440000" cy="216000"/>
          </a:xfrm>
          <a:prstGeom prst="rect">
            <a:avLst/>
          </a:prstGeom>
          <a:solidFill>
            <a:srgbClr val="6E7072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Réalisation du test</a:t>
            </a:r>
          </a:p>
        </p:txBody>
      </p:sp>
      <p:sp>
        <p:nvSpPr>
          <p:cNvPr id="107" name="Rectangle 9"/>
          <p:cNvSpPr>
            <a:spLocks noChangeArrowheads="1"/>
          </p:cNvSpPr>
          <p:nvPr/>
        </p:nvSpPr>
        <p:spPr bwMode="auto">
          <a:xfrm>
            <a:off x="1342390" y="3962783"/>
            <a:ext cx="1800000" cy="216000"/>
          </a:xfrm>
          <a:prstGeom prst="rect">
            <a:avLst/>
          </a:prstGeom>
          <a:solidFill>
            <a:srgbClr val="841D5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Test positif</a:t>
            </a:r>
          </a:p>
        </p:txBody>
      </p:sp>
      <p:sp>
        <p:nvSpPr>
          <p:cNvPr id="108" name="Rectangle 10"/>
          <p:cNvSpPr>
            <a:spLocks noChangeArrowheads="1"/>
          </p:cNvSpPr>
          <p:nvPr/>
        </p:nvSpPr>
        <p:spPr bwMode="auto">
          <a:xfrm>
            <a:off x="1342390" y="4866242"/>
            <a:ext cx="1800000" cy="216000"/>
          </a:xfrm>
          <a:prstGeom prst="rect">
            <a:avLst/>
          </a:prstGeom>
          <a:solidFill>
            <a:srgbClr val="DCBEC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Coloscopie</a:t>
            </a:r>
          </a:p>
        </p:txBody>
      </p:sp>
      <p:sp>
        <p:nvSpPr>
          <p:cNvPr id="109" name="Rectangle 12"/>
          <p:cNvSpPr>
            <a:spLocks noChangeArrowheads="1"/>
          </p:cNvSpPr>
          <p:nvPr/>
        </p:nvSpPr>
        <p:spPr bwMode="auto">
          <a:xfrm>
            <a:off x="539750" y="5660725"/>
            <a:ext cx="1620000" cy="648000"/>
          </a:xfrm>
          <a:prstGeom prst="rect">
            <a:avLst/>
          </a:prstGeom>
          <a:solidFill>
            <a:srgbClr val="DCBEC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Prise en charge </a:t>
            </a:r>
            <a:b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</a:b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et suivi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du patient</a:t>
            </a:r>
          </a:p>
        </p:txBody>
      </p:sp>
      <p:sp>
        <p:nvSpPr>
          <p:cNvPr id="110" name="Rectangle 13"/>
          <p:cNvSpPr>
            <a:spLocks noChangeArrowheads="1"/>
          </p:cNvSpPr>
          <p:nvPr/>
        </p:nvSpPr>
        <p:spPr bwMode="auto">
          <a:xfrm>
            <a:off x="2267743" y="5660725"/>
            <a:ext cx="1620000" cy="648000"/>
          </a:xfrm>
          <a:prstGeom prst="rect">
            <a:avLst/>
          </a:prstGeom>
          <a:solidFill>
            <a:srgbClr val="DCBEC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Invitation à renouveler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le test de dépistage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5 ans plus tard</a:t>
            </a:r>
          </a:p>
        </p:txBody>
      </p:sp>
      <p:sp>
        <p:nvSpPr>
          <p:cNvPr id="117" name="Rectangle 22"/>
          <p:cNvSpPr>
            <a:spLocks noChangeArrowheads="1"/>
          </p:cNvSpPr>
          <p:nvPr/>
        </p:nvSpPr>
        <p:spPr bwMode="auto">
          <a:xfrm>
            <a:off x="6912813" y="2420888"/>
            <a:ext cx="1620000" cy="432000"/>
          </a:xfrm>
          <a:prstGeom prst="rect">
            <a:avLst/>
          </a:prstGeom>
          <a:solidFill>
            <a:srgbClr val="C38CAF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Pas de visite chez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</a:b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le médecin traitant</a:t>
            </a: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6912813" y="4869240"/>
            <a:ext cx="1620000" cy="720000"/>
          </a:xfrm>
          <a:prstGeom prst="rect">
            <a:avLst/>
          </a:prstGeom>
          <a:solidFill>
            <a:srgbClr val="E2E1D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Relance postale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à 6 mois si test non effectué</a:t>
            </a:r>
          </a:p>
        </p:txBody>
      </p:sp>
      <p:sp>
        <p:nvSpPr>
          <p:cNvPr id="119" name="Rectangle 26"/>
          <p:cNvSpPr>
            <a:spLocks noChangeArrowheads="1"/>
          </p:cNvSpPr>
          <p:nvPr/>
        </p:nvSpPr>
        <p:spPr bwMode="auto">
          <a:xfrm>
            <a:off x="4536281" y="4437240"/>
            <a:ext cx="2160000" cy="1152000"/>
          </a:xfrm>
          <a:prstGeom prst="rect">
            <a:avLst/>
          </a:prstGeom>
          <a:solidFill>
            <a:srgbClr val="B4D7E1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9A0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Invitation à refaire le test </a:t>
            </a:r>
            <a:b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</a:b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de dépistage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 2 ans après 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9A0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Incitation à consulter en cas de symptômes évocateurs dans l’intervalle</a:t>
            </a:r>
          </a:p>
        </p:txBody>
      </p:sp>
      <p:sp>
        <p:nvSpPr>
          <p:cNvPr id="126" name="Rectangle 37"/>
          <p:cNvSpPr>
            <a:spLocks noChangeArrowheads="1"/>
          </p:cNvSpPr>
          <p:nvPr/>
        </p:nvSpPr>
        <p:spPr bwMode="auto">
          <a:xfrm>
            <a:off x="2267740" y="5298995"/>
            <a:ext cx="1620000" cy="216000"/>
          </a:xfrm>
          <a:prstGeom prst="rect">
            <a:avLst/>
          </a:prstGeom>
          <a:solidFill>
            <a:srgbClr val="DCBEC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Coloscopie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normale</a:t>
            </a:r>
          </a:p>
        </p:txBody>
      </p:sp>
      <p:sp>
        <p:nvSpPr>
          <p:cNvPr id="127" name="Rectangle 39"/>
          <p:cNvSpPr>
            <a:spLocks noChangeArrowheads="1"/>
          </p:cNvSpPr>
          <p:nvPr/>
        </p:nvSpPr>
        <p:spPr bwMode="auto">
          <a:xfrm>
            <a:off x="6912813" y="3530152"/>
            <a:ext cx="1620000" cy="720000"/>
          </a:xfrm>
          <a:prstGeom prst="rect">
            <a:avLst/>
          </a:prstGeom>
          <a:solidFill>
            <a:srgbClr val="E2E1D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Relance postale à 3 mois si test non effectué</a:t>
            </a:r>
          </a:p>
        </p:txBody>
      </p:sp>
      <p:sp>
        <p:nvSpPr>
          <p:cNvPr id="128" name="Rectangle 40"/>
          <p:cNvSpPr>
            <a:spLocks noChangeArrowheads="1"/>
          </p:cNvSpPr>
          <p:nvPr/>
        </p:nvSpPr>
        <p:spPr bwMode="auto">
          <a:xfrm>
            <a:off x="2916281" y="2682301"/>
            <a:ext cx="1440000" cy="720000"/>
          </a:xfrm>
          <a:prstGeom prst="rect">
            <a:avLst/>
          </a:prstGeom>
          <a:solidFill>
            <a:srgbClr val="E2E1D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strike="noStrike" kern="0" cap="none" spc="0" normalizeH="0" baseline="0" noProof="0" dirty="0" smtClean="0">
                <a:ln>
                  <a:noFill/>
                </a:ln>
                <a:solidFill>
                  <a:srgbClr val="0079A0"/>
                </a:solidFill>
                <a:effectLst/>
                <a:uLnTx/>
                <a:uFillTx/>
                <a:latin typeface="+mj-lt"/>
              </a:rPr>
              <a:t>RISQUE MOYEN 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srgbClr val="6E7072"/>
                </a:solidFill>
                <a:latin typeface="+mj-lt"/>
              </a:rPr>
              <a:t>r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emise</a:t>
            </a:r>
            <a:r>
              <a:rPr lang="fr-FR" sz="1200" kern="0" dirty="0" smtClean="0">
                <a:solidFill>
                  <a:srgbClr val="6E7072"/>
                </a:solidFill>
                <a:latin typeface="+mj-lt"/>
              </a:rPr>
              <a:t>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du test immunologique</a:t>
            </a:r>
          </a:p>
        </p:txBody>
      </p:sp>
      <p:sp>
        <p:nvSpPr>
          <p:cNvPr id="132" name="Rectangle 36"/>
          <p:cNvSpPr>
            <a:spLocks noChangeArrowheads="1"/>
          </p:cNvSpPr>
          <p:nvPr/>
        </p:nvSpPr>
        <p:spPr bwMode="auto">
          <a:xfrm>
            <a:off x="4536281" y="3962783"/>
            <a:ext cx="2160000" cy="216000"/>
          </a:xfrm>
          <a:prstGeom prst="rect">
            <a:avLst/>
          </a:prstGeom>
          <a:solidFill>
            <a:srgbClr val="0079A0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Test négatif</a:t>
            </a:r>
          </a:p>
        </p:txBody>
      </p:sp>
      <p:sp>
        <p:nvSpPr>
          <p:cNvPr id="133" name="Rectangle 37"/>
          <p:cNvSpPr>
            <a:spLocks noChangeArrowheads="1"/>
          </p:cNvSpPr>
          <p:nvPr/>
        </p:nvSpPr>
        <p:spPr bwMode="auto">
          <a:xfrm>
            <a:off x="539750" y="5298995"/>
            <a:ext cx="1620000" cy="216000"/>
          </a:xfrm>
          <a:prstGeom prst="rect">
            <a:avLst/>
          </a:prstGeom>
          <a:solidFill>
            <a:srgbClr val="DCBEC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Lésions</a:t>
            </a:r>
          </a:p>
        </p:txBody>
      </p:sp>
      <p:sp>
        <p:nvSpPr>
          <p:cNvPr id="138" name="Rectangle 40"/>
          <p:cNvSpPr>
            <a:spLocks noChangeArrowheads="1"/>
          </p:cNvSpPr>
          <p:nvPr/>
        </p:nvSpPr>
        <p:spPr bwMode="auto">
          <a:xfrm>
            <a:off x="539750" y="1976843"/>
            <a:ext cx="7993063" cy="216000"/>
          </a:xfrm>
          <a:prstGeom prst="rect">
            <a:avLst/>
          </a:prstGeom>
          <a:solidFill>
            <a:srgbClr val="841D5D"/>
          </a:solidFill>
          <a:ln w="19050">
            <a:noFill/>
            <a:miter lim="800000"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INVITATION PAR STRUCTURE DE GESTION</a:t>
            </a:r>
          </a:p>
        </p:txBody>
      </p:sp>
      <p:sp>
        <p:nvSpPr>
          <p:cNvPr id="140" name="Rectangle 10"/>
          <p:cNvSpPr>
            <a:spLocks noChangeArrowheads="1"/>
          </p:cNvSpPr>
          <p:nvPr/>
        </p:nvSpPr>
        <p:spPr bwMode="auto">
          <a:xfrm>
            <a:off x="1342390" y="4315635"/>
            <a:ext cx="1800000" cy="394196"/>
          </a:xfrm>
          <a:prstGeom prst="rect">
            <a:avLst/>
          </a:prstGeom>
          <a:solidFill>
            <a:srgbClr val="DCBEC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Orientation vers un gastroentérologue</a:t>
            </a:r>
          </a:p>
        </p:txBody>
      </p:sp>
      <p:sp>
        <p:nvSpPr>
          <p:cNvPr id="144" name="Rectangle 8"/>
          <p:cNvSpPr>
            <a:spLocks noChangeArrowheads="1"/>
          </p:cNvSpPr>
          <p:nvPr/>
        </p:nvSpPr>
        <p:spPr bwMode="auto">
          <a:xfrm>
            <a:off x="4536281" y="3221812"/>
            <a:ext cx="2160000" cy="416340"/>
          </a:xfrm>
          <a:prstGeom prst="rect">
            <a:avLst/>
          </a:prstGeom>
          <a:solidFill>
            <a:srgbClr val="E2E1D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</a:rPr>
              <a:t>Information SG refus et exclusion</a:t>
            </a:r>
          </a:p>
        </p:txBody>
      </p:sp>
      <p:cxnSp>
        <p:nvCxnSpPr>
          <p:cNvPr id="7" name="Connecteur droit avec flèche 6"/>
          <p:cNvCxnSpPr>
            <a:stCxn id="138" idx="2"/>
            <a:endCxn id="45" idx="0"/>
          </p:cNvCxnSpPr>
          <p:nvPr/>
        </p:nvCxnSpPr>
        <p:spPr>
          <a:xfrm flipH="1">
            <a:off x="4536281" y="2192843"/>
            <a:ext cx="1" cy="145320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03" idx="3"/>
            <a:endCxn id="117" idx="1"/>
          </p:cNvCxnSpPr>
          <p:nvPr/>
        </p:nvCxnSpPr>
        <p:spPr>
          <a:xfrm>
            <a:off x="6696281" y="2455328"/>
            <a:ext cx="216532" cy="181560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117" idx="2"/>
            <a:endCxn id="127" idx="0"/>
          </p:cNvCxnSpPr>
          <p:nvPr/>
        </p:nvCxnSpPr>
        <p:spPr>
          <a:xfrm>
            <a:off x="7722813" y="2852888"/>
            <a:ext cx="0" cy="677264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127" idx="2"/>
            <a:endCxn id="118" idx="0"/>
          </p:cNvCxnSpPr>
          <p:nvPr/>
        </p:nvCxnSpPr>
        <p:spPr>
          <a:xfrm>
            <a:off x="7722813" y="4250152"/>
            <a:ext cx="0" cy="619088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104" idx="2"/>
            <a:endCxn id="105" idx="0"/>
          </p:cNvCxnSpPr>
          <p:nvPr/>
        </p:nvCxnSpPr>
        <p:spPr>
          <a:xfrm>
            <a:off x="1619750" y="2636888"/>
            <a:ext cx="0" cy="297413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105" idx="3"/>
            <a:endCxn id="128" idx="1"/>
          </p:cNvCxnSpPr>
          <p:nvPr/>
        </p:nvCxnSpPr>
        <p:spPr>
          <a:xfrm>
            <a:off x="2699750" y="3042301"/>
            <a:ext cx="216531" cy="0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ngle 68"/>
          <p:cNvCxnSpPr>
            <a:stCxn id="128" idx="3"/>
            <a:endCxn id="127" idx="0"/>
          </p:cNvCxnSpPr>
          <p:nvPr/>
        </p:nvCxnSpPr>
        <p:spPr>
          <a:xfrm>
            <a:off x="4356281" y="3042301"/>
            <a:ext cx="3366532" cy="487851"/>
          </a:xfrm>
          <a:prstGeom prst="bentConnector2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103" idx="1"/>
            <a:endCxn id="104" idx="3"/>
          </p:cNvCxnSpPr>
          <p:nvPr/>
        </p:nvCxnSpPr>
        <p:spPr>
          <a:xfrm rot="10800000" flipV="1">
            <a:off x="2699751" y="2455328"/>
            <a:ext cx="216531" cy="73560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464273" y="2338163"/>
            <a:ext cx="144016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212084" y="3275813"/>
            <a:ext cx="144016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0" name="Connecteur droit avec flèche 89"/>
          <p:cNvCxnSpPr>
            <a:stCxn id="89" idx="3"/>
            <a:endCxn id="144" idx="1"/>
          </p:cNvCxnSpPr>
          <p:nvPr/>
        </p:nvCxnSpPr>
        <p:spPr>
          <a:xfrm>
            <a:off x="4356100" y="3329813"/>
            <a:ext cx="180181" cy="100169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128" idx="2"/>
            <a:endCxn id="106" idx="0"/>
          </p:cNvCxnSpPr>
          <p:nvPr/>
        </p:nvCxnSpPr>
        <p:spPr>
          <a:xfrm>
            <a:off x="3636281" y="3402301"/>
            <a:ext cx="0" cy="127851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en angle 99"/>
          <p:cNvCxnSpPr>
            <a:stCxn id="106" idx="2"/>
            <a:endCxn id="107" idx="0"/>
          </p:cNvCxnSpPr>
          <p:nvPr/>
        </p:nvCxnSpPr>
        <p:spPr>
          <a:xfrm rot="5400000">
            <a:off x="2831021" y="3157522"/>
            <a:ext cx="216631" cy="1393891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en angle 110"/>
          <p:cNvCxnSpPr>
            <a:stCxn id="106" idx="2"/>
            <a:endCxn id="132" idx="0"/>
          </p:cNvCxnSpPr>
          <p:nvPr/>
        </p:nvCxnSpPr>
        <p:spPr>
          <a:xfrm rot="16200000" flipH="1">
            <a:off x="4517966" y="2864467"/>
            <a:ext cx="216631" cy="1980000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stCxn id="107" idx="2"/>
            <a:endCxn id="140" idx="0"/>
          </p:cNvCxnSpPr>
          <p:nvPr/>
        </p:nvCxnSpPr>
        <p:spPr>
          <a:xfrm>
            <a:off x="2242390" y="4178783"/>
            <a:ext cx="0" cy="136852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stCxn id="140" idx="2"/>
            <a:endCxn id="108" idx="0"/>
          </p:cNvCxnSpPr>
          <p:nvPr/>
        </p:nvCxnSpPr>
        <p:spPr>
          <a:xfrm>
            <a:off x="2242390" y="4709831"/>
            <a:ext cx="0" cy="156411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/>
          <p:cNvCxnSpPr>
            <a:stCxn id="108" idx="2"/>
            <a:endCxn id="133" idx="0"/>
          </p:cNvCxnSpPr>
          <p:nvPr/>
        </p:nvCxnSpPr>
        <p:spPr>
          <a:xfrm rot="5400000">
            <a:off x="1687694" y="4744298"/>
            <a:ext cx="216753" cy="892640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en angle 114"/>
          <p:cNvCxnSpPr>
            <a:stCxn id="108" idx="2"/>
            <a:endCxn id="126" idx="0"/>
          </p:cNvCxnSpPr>
          <p:nvPr/>
        </p:nvCxnSpPr>
        <p:spPr>
          <a:xfrm rot="16200000" flipH="1">
            <a:off x="2551689" y="4772943"/>
            <a:ext cx="216753" cy="835350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>
            <a:stCxn id="133" idx="2"/>
            <a:endCxn id="109" idx="0"/>
          </p:cNvCxnSpPr>
          <p:nvPr/>
        </p:nvCxnSpPr>
        <p:spPr>
          <a:xfrm>
            <a:off x="1349750" y="5514995"/>
            <a:ext cx="0" cy="145730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>
            <a:stCxn id="126" idx="2"/>
            <a:endCxn id="110" idx="0"/>
          </p:cNvCxnSpPr>
          <p:nvPr/>
        </p:nvCxnSpPr>
        <p:spPr>
          <a:xfrm>
            <a:off x="3077740" y="5514995"/>
            <a:ext cx="3" cy="145730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>
            <a:stCxn id="132" idx="2"/>
            <a:endCxn id="119" idx="0"/>
          </p:cNvCxnSpPr>
          <p:nvPr/>
        </p:nvCxnSpPr>
        <p:spPr>
          <a:xfrm>
            <a:off x="5616281" y="4178783"/>
            <a:ext cx="0" cy="258457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539750" y="3329813"/>
            <a:ext cx="2160000" cy="416339"/>
          </a:xfrm>
          <a:prstGeom prst="rect">
            <a:avLst/>
          </a:prstGeom>
          <a:solidFill>
            <a:srgbClr val="841D5D"/>
          </a:solidFill>
          <a:ln w="19050">
            <a:noFill/>
            <a:miter lim="800000"/>
            <a:headEnd/>
            <a:tailEnd/>
          </a:ln>
        </p:spPr>
        <p:txBody>
          <a:bodyPr wrap="square" lIns="36000" tIns="72000" rIns="36000" bIns="7200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0" dirty="0" smtClean="0">
                <a:solidFill>
                  <a:schemeClr val="bg1"/>
                </a:solidFill>
                <a:latin typeface="+mj-lt"/>
              </a:rPr>
              <a:t>Risques élevé et très élevé 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kern="0" dirty="0" smtClean="0">
                <a:solidFill>
                  <a:schemeClr val="bg1"/>
                </a:solidFill>
                <a:latin typeface="+mj-lt"/>
              </a:rPr>
              <a:t>autres modalités </a:t>
            </a:r>
            <a:r>
              <a:rPr lang="fr-FR" sz="1200" kern="0" dirty="0">
                <a:solidFill>
                  <a:schemeClr val="bg1"/>
                </a:solidFill>
                <a:latin typeface="+mj-lt"/>
              </a:rPr>
              <a:t>de suivi</a:t>
            </a:r>
          </a:p>
        </p:txBody>
      </p:sp>
      <p:cxnSp>
        <p:nvCxnSpPr>
          <p:cNvPr id="134" name="Connecteur droit avec flèche 133"/>
          <p:cNvCxnSpPr>
            <a:stCxn id="105" idx="2"/>
            <a:endCxn id="131" idx="0"/>
          </p:cNvCxnSpPr>
          <p:nvPr/>
        </p:nvCxnSpPr>
        <p:spPr>
          <a:xfrm>
            <a:off x="1619750" y="3150301"/>
            <a:ext cx="0" cy="179512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9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MÉDECIN GÉNÉRALISTE :</a:t>
            </a:r>
            <a:br>
              <a:rPr lang="fr-FR" dirty="0" smtClean="0"/>
            </a:br>
            <a:r>
              <a:rPr lang="fr-FR" i="1" dirty="0" smtClean="0"/>
              <a:t>un rôle essentiel dans le dépistage organisé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Propose</a:t>
            </a:r>
            <a:r>
              <a:rPr lang="fr-FR" b="0" dirty="0" smtClean="0"/>
              <a:t> </a:t>
            </a:r>
            <a:r>
              <a:rPr lang="fr-FR" b="0" dirty="0"/>
              <a:t>la </a:t>
            </a:r>
            <a:r>
              <a:rPr lang="fr-FR" dirty="0"/>
              <a:t>modalité de </a:t>
            </a:r>
            <a:r>
              <a:rPr lang="fr-FR" dirty="0" smtClean="0"/>
              <a:t>dépistage</a:t>
            </a:r>
            <a:r>
              <a:rPr lang="fr-FR" b="0" dirty="0"/>
              <a:t> </a:t>
            </a:r>
            <a:r>
              <a:rPr lang="fr-FR" b="0" dirty="0" smtClean="0"/>
              <a:t>: suivi </a:t>
            </a:r>
            <a:r>
              <a:rPr lang="fr-FR" b="0" dirty="0"/>
              <a:t>adapté au niveau de risque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de </a:t>
            </a:r>
            <a:r>
              <a:rPr lang="fr-FR" b="0" dirty="0"/>
              <a:t>la personne (en fonction des antécédents personnels et familiaux,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de l’existence </a:t>
            </a:r>
            <a:r>
              <a:rPr lang="fr-FR" b="0" dirty="0"/>
              <a:t>de symptômes</a:t>
            </a:r>
            <a:r>
              <a:rPr lang="fr-FR" b="0" dirty="0" smtClean="0"/>
              <a:t>)</a:t>
            </a:r>
            <a:endParaRPr lang="fr-FR" i="1" dirty="0" smtClean="0"/>
          </a:p>
          <a:p>
            <a:pPr>
              <a:spcBef>
                <a:spcPts val="1200"/>
              </a:spcBef>
            </a:pPr>
            <a:r>
              <a:rPr lang="fr-FR" i="1" dirty="0" smtClean="0"/>
              <a:t>Dépistage </a:t>
            </a:r>
            <a:r>
              <a:rPr lang="fr-FR" i="1" dirty="0"/>
              <a:t>organisé </a:t>
            </a:r>
            <a:r>
              <a:rPr lang="fr-FR" b="0" i="1" dirty="0"/>
              <a:t>si la personne est éligible (avec ou sans lettre d’invitation)</a:t>
            </a:r>
          </a:p>
          <a:p>
            <a:pPr lvl="1"/>
            <a:r>
              <a:rPr lang="fr-FR" b="1" dirty="0" smtClean="0"/>
              <a:t>Explique</a:t>
            </a:r>
            <a:r>
              <a:rPr lang="fr-FR" dirty="0" smtClean="0"/>
              <a:t> </a:t>
            </a:r>
            <a:r>
              <a:rPr lang="fr-FR" dirty="0"/>
              <a:t>le principe du dépistage et la stratégie en deux </a:t>
            </a:r>
            <a:r>
              <a:rPr lang="fr-FR" dirty="0" smtClean="0"/>
              <a:t>temps</a:t>
            </a:r>
            <a:endParaRPr lang="fr-FR" dirty="0"/>
          </a:p>
          <a:p>
            <a:pPr lvl="1"/>
            <a:r>
              <a:rPr lang="fr-FR" b="1" dirty="0" smtClean="0"/>
              <a:t>Informe</a:t>
            </a:r>
            <a:r>
              <a:rPr lang="fr-FR" dirty="0" smtClean="0"/>
              <a:t> </a:t>
            </a:r>
            <a:r>
              <a:rPr lang="fr-FR" dirty="0"/>
              <a:t>la personne sur les avantages et limites du </a:t>
            </a:r>
            <a:r>
              <a:rPr lang="fr-FR" dirty="0" smtClean="0"/>
              <a:t>dépistage</a:t>
            </a:r>
            <a:endParaRPr lang="fr-FR" dirty="0"/>
          </a:p>
          <a:p>
            <a:pPr lvl="1"/>
            <a:r>
              <a:rPr lang="fr-FR" b="1" dirty="0" smtClean="0"/>
              <a:t>Discute</a:t>
            </a:r>
            <a:r>
              <a:rPr lang="fr-FR" dirty="0" smtClean="0"/>
              <a:t> </a:t>
            </a:r>
            <a:r>
              <a:rPr lang="fr-FR" dirty="0"/>
              <a:t>de ses éventuelles </a:t>
            </a:r>
            <a:r>
              <a:rPr lang="fr-FR" dirty="0" smtClean="0"/>
              <a:t>réticences</a:t>
            </a:r>
            <a:endParaRPr lang="fr-FR" dirty="0"/>
          </a:p>
          <a:p>
            <a:pPr lvl="1"/>
            <a:r>
              <a:rPr lang="fr-FR" b="1" dirty="0" smtClean="0"/>
              <a:t>Remet</a:t>
            </a:r>
            <a:r>
              <a:rPr lang="fr-FR" dirty="0" smtClean="0"/>
              <a:t> </a:t>
            </a:r>
            <a:r>
              <a:rPr lang="fr-FR" dirty="0"/>
              <a:t>le kit de dépistage si </a:t>
            </a:r>
            <a:r>
              <a:rPr lang="fr-FR" dirty="0" smtClean="0"/>
              <a:t>assentiment</a:t>
            </a:r>
            <a:endParaRPr lang="fr-FR" dirty="0"/>
          </a:p>
          <a:p>
            <a:pPr lvl="1"/>
            <a:r>
              <a:rPr lang="fr-FR" b="1" dirty="0" smtClean="0"/>
              <a:t>Explique</a:t>
            </a:r>
            <a:r>
              <a:rPr lang="fr-FR" dirty="0" smtClean="0"/>
              <a:t> </a:t>
            </a:r>
            <a:r>
              <a:rPr lang="fr-FR" dirty="0"/>
              <a:t>les étapes du mode d’emploi et s’assure de leur bonne </a:t>
            </a:r>
            <a:r>
              <a:rPr lang="fr-FR" dirty="0" smtClean="0"/>
              <a:t>compréhension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9904" y="4833648"/>
            <a:ext cx="3240000" cy="1476000"/>
          </a:xfrm>
          <a:prstGeom prst="rect">
            <a:avLst/>
          </a:prstGeom>
          <a:solidFill>
            <a:srgbClr val="E2E1DD"/>
          </a:solidFill>
        </p:spPr>
        <p:txBody>
          <a:bodyPr vert="horz" lIns="108000" tIns="72000" rIns="108000" bIns="7200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E1DD"/>
              </a:buClr>
            </a:pPr>
            <a:r>
              <a:rPr lang="fr-FR" sz="1400" dirty="0" smtClean="0"/>
              <a:t>TEST NÉGATIF : </a:t>
            </a:r>
          </a:p>
          <a:p>
            <a:pPr lvl="1"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dirty="0" smtClean="0"/>
              <a:t>Informe </a:t>
            </a:r>
            <a:r>
              <a:rPr lang="fr-FR" sz="1300" dirty="0"/>
              <a:t>qu’il faut </a:t>
            </a:r>
            <a:r>
              <a:rPr lang="fr-FR" sz="1300" b="1" dirty="0"/>
              <a:t>consulter </a:t>
            </a:r>
            <a:r>
              <a:rPr lang="fr-FR" sz="1300" b="1" dirty="0" smtClean="0"/>
              <a:t/>
            </a:r>
            <a:br>
              <a:rPr lang="fr-FR" sz="1300" b="1" dirty="0" smtClean="0"/>
            </a:br>
            <a:r>
              <a:rPr lang="fr-FR" sz="1300" b="1" dirty="0" smtClean="0"/>
              <a:t>en </a:t>
            </a:r>
            <a:r>
              <a:rPr lang="fr-FR" sz="1300" b="1" dirty="0"/>
              <a:t>cas de symptômes</a:t>
            </a:r>
            <a:r>
              <a:rPr lang="fr-FR" sz="1300" dirty="0"/>
              <a:t>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évocateurs </a:t>
            </a:r>
            <a:r>
              <a:rPr lang="fr-FR" sz="1300" dirty="0"/>
              <a:t>et propose le test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2 </a:t>
            </a:r>
            <a:r>
              <a:rPr lang="fr-FR" sz="1300" dirty="0"/>
              <a:t>ans plus tard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068296" y="4833648"/>
            <a:ext cx="3240000" cy="1476000"/>
          </a:xfrm>
          <a:prstGeom prst="rect">
            <a:avLst/>
          </a:prstGeom>
          <a:solidFill>
            <a:srgbClr val="E2E1DD"/>
          </a:solidFill>
        </p:spPr>
        <p:txBody>
          <a:bodyPr vert="horz" lIns="108000" tIns="72000" rIns="108000" bIns="7200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E1DD"/>
              </a:buClr>
            </a:pPr>
            <a:r>
              <a:rPr lang="fr-FR" sz="1400" dirty="0" smtClean="0"/>
              <a:t>TEST POSITIF :</a:t>
            </a:r>
          </a:p>
          <a:p>
            <a:pPr lvl="1"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dirty="0" smtClean="0"/>
              <a:t>Oriente </a:t>
            </a:r>
            <a:r>
              <a:rPr lang="fr-FR" sz="1300" dirty="0"/>
              <a:t>vers un </a:t>
            </a:r>
            <a:r>
              <a:rPr lang="fr-FR" sz="1300" dirty="0" smtClean="0"/>
              <a:t>gastro-entérologue</a:t>
            </a:r>
            <a:endParaRPr lang="fr-FR" sz="1300" dirty="0"/>
          </a:p>
          <a:p>
            <a:pPr lvl="1"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dirty="0" smtClean="0"/>
              <a:t>Convainc </a:t>
            </a:r>
            <a:r>
              <a:rPr lang="fr-FR" sz="1300" dirty="0"/>
              <a:t>le cas échéant son patient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de </a:t>
            </a:r>
            <a:r>
              <a:rPr lang="fr-FR" sz="1300" dirty="0"/>
              <a:t>réaliser la coloscopie </a:t>
            </a:r>
          </a:p>
          <a:p>
            <a:pPr lvl="1"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300" dirty="0" smtClean="0"/>
              <a:t>Suivi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xmlns="" val="36020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FREINS AU DÉPISTAGE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freins potentiels de la population </a:t>
            </a:r>
            <a:r>
              <a:rPr lang="fr-FR" dirty="0" smtClean="0"/>
              <a:t>cible</a:t>
            </a:r>
            <a:endParaRPr lang="fr-FR" dirty="0"/>
          </a:p>
          <a:p>
            <a:pPr lvl="1"/>
            <a:r>
              <a:rPr lang="fr-FR" b="1" dirty="0" smtClean="0"/>
              <a:t>Ne </a:t>
            </a:r>
            <a:r>
              <a:rPr lang="fr-FR" b="1" dirty="0"/>
              <a:t>se sent pas </a:t>
            </a:r>
            <a:r>
              <a:rPr lang="fr-FR" b="1" dirty="0" smtClean="0"/>
              <a:t>concerné</a:t>
            </a:r>
            <a:r>
              <a:rPr lang="fr-FR" dirty="0"/>
              <a:t> </a:t>
            </a:r>
            <a:r>
              <a:rPr lang="fr-FR" dirty="0" smtClean="0"/>
              <a:t>(âge, symptômes…)</a:t>
            </a:r>
            <a:endParaRPr lang="fr-FR" dirty="0"/>
          </a:p>
          <a:p>
            <a:pPr lvl="1"/>
            <a:r>
              <a:rPr lang="fr-FR" b="1" dirty="0" smtClean="0"/>
              <a:t>Méconnaissance</a:t>
            </a:r>
            <a:r>
              <a:rPr lang="fr-FR" dirty="0" smtClean="0"/>
              <a:t> des </a:t>
            </a:r>
            <a:r>
              <a:rPr lang="fr-FR" dirty="0"/>
              <a:t>procédures de dépistage</a:t>
            </a:r>
          </a:p>
          <a:p>
            <a:pPr lvl="1"/>
            <a:r>
              <a:rPr lang="fr-FR" b="1" dirty="0"/>
              <a:t>Gêne à l’égard </a:t>
            </a:r>
            <a:r>
              <a:rPr lang="fr-FR" dirty="0"/>
              <a:t>de la localisation </a:t>
            </a:r>
            <a:r>
              <a:rPr lang="fr-FR" b="1" dirty="0"/>
              <a:t>au </a:t>
            </a:r>
            <a:r>
              <a:rPr lang="fr-FR" b="1" dirty="0" smtClean="0"/>
              <a:t>côlon </a:t>
            </a:r>
            <a:r>
              <a:rPr lang="fr-FR" b="1" dirty="0"/>
              <a:t>et au </a:t>
            </a:r>
            <a:r>
              <a:rPr lang="fr-FR" b="1" dirty="0" smtClean="0"/>
              <a:t>rectum </a:t>
            </a:r>
            <a:r>
              <a:rPr lang="fr-FR" dirty="0" smtClean="0"/>
              <a:t>(</a:t>
            </a:r>
            <a:r>
              <a:rPr lang="fr-FR" dirty="0"/>
              <a:t>sujet tabou, partie intime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/>
              <a:t>corps)</a:t>
            </a:r>
          </a:p>
          <a:p>
            <a:pPr lvl="1"/>
            <a:r>
              <a:rPr lang="fr-FR" b="1" dirty="0"/>
              <a:t>Représentation des selles </a:t>
            </a:r>
            <a:endParaRPr lang="fr-FR" dirty="0" smtClean="0"/>
          </a:p>
          <a:p>
            <a:pPr lvl="1"/>
            <a:r>
              <a:rPr lang="fr-FR" b="1" dirty="0" smtClean="0"/>
              <a:t>Peur </a:t>
            </a:r>
            <a:r>
              <a:rPr lang="fr-FR" b="1" dirty="0"/>
              <a:t>du résultat </a:t>
            </a:r>
            <a:r>
              <a:rPr lang="fr-FR" dirty="0"/>
              <a:t>(mais résultat positif dans </a:t>
            </a:r>
            <a:r>
              <a:rPr lang="fr-FR" dirty="0" smtClean="0"/>
              <a:t>4 % </a:t>
            </a:r>
            <a:r>
              <a:rPr lang="fr-FR" dirty="0"/>
              <a:t>des cas !)</a:t>
            </a:r>
          </a:p>
          <a:p>
            <a:pPr lvl="1"/>
            <a:r>
              <a:rPr lang="fr-FR" b="1" dirty="0"/>
              <a:t>Peur de la coloscopie</a:t>
            </a:r>
          </a:p>
          <a:p>
            <a:pPr lvl="1"/>
            <a:r>
              <a:rPr lang="fr-FR" dirty="0"/>
              <a:t>Précédent(s) test(s) négatif(s) (surtout de façon répétée)</a:t>
            </a:r>
          </a:p>
          <a:p>
            <a:pPr lvl="1"/>
            <a:r>
              <a:rPr lang="fr-FR" dirty="0" smtClean="0"/>
              <a:t>Facteurs d’inégalité </a:t>
            </a:r>
            <a:r>
              <a:rPr lang="fr-FR" dirty="0"/>
              <a:t>(niveau d’éducation et </a:t>
            </a:r>
            <a:r>
              <a:rPr lang="fr-FR" dirty="0" smtClean="0"/>
              <a:t>CSP…)</a:t>
            </a:r>
            <a:endParaRPr lang="fr-FR" b="1" dirty="0"/>
          </a:p>
          <a:p>
            <a:endParaRPr lang="fr-FR" dirty="0" smtClean="0"/>
          </a:p>
          <a:p>
            <a:r>
              <a:rPr lang="fr-FR" dirty="0" smtClean="0"/>
              <a:t>Autres </a:t>
            </a:r>
            <a:r>
              <a:rPr lang="fr-FR" dirty="0"/>
              <a:t>situations pouvant gêner le dépistage </a:t>
            </a:r>
          </a:p>
          <a:p>
            <a:pPr lvl="1"/>
            <a:r>
              <a:rPr lang="fr-FR" b="1" dirty="0"/>
              <a:t>Kit remis à tort </a:t>
            </a:r>
            <a:r>
              <a:rPr lang="fr-FR" dirty="0"/>
              <a:t>à une personne qui aurait </a:t>
            </a:r>
            <a:r>
              <a:rPr lang="fr-FR" dirty="0" smtClean="0"/>
              <a:t>dû </a:t>
            </a:r>
            <a:r>
              <a:rPr lang="fr-FR" dirty="0"/>
              <a:t>être orientée vers une autre </a:t>
            </a:r>
            <a:r>
              <a:rPr lang="fr-FR" dirty="0" smtClean="0"/>
              <a:t>stratégie 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dépistage (SG en informera le médecin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64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LEVIERS À LA PARTICIPATION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89138"/>
            <a:ext cx="8892480" cy="371276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Qualité de la relation médecin-patient : </a:t>
            </a:r>
            <a:endParaRPr lang="fr-FR" dirty="0" smtClean="0"/>
          </a:p>
          <a:p>
            <a:pPr lvl="1">
              <a:spcAft>
                <a:spcPts val="600"/>
              </a:spcAft>
            </a:pPr>
            <a:r>
              <a:rPr lang="fr-FR" dirty="0" smtClean="0"/>
              <a:t>un </a:t>
            </a:r>
            <a:r>
              <a:rPr lang="fr-FR" dirty="0"/>
              <a:t>des </a:t>
            </a:r>
            <a:r>
              <a:rPr lang="fr-FR" dirty="0" smtClean="0"/>
              <a:t>éléments clés </a:t>
            </a:r>
            <a:r>
              <a:rPr lang="fr-FR" dirty="0"/>
              <a:t>du dispositif de </a:t>
            </a:r>
            <a:r>
              <a:rPr lang="fr-FR" dirty="0" smtClean="0"/>
              <a:t>dépistage</a:t>
            </a:r>
          </a:p>
          <a:p>
            <a:r>
              <a:rPr lang="fr-FR" dirty="0" smtClean="0"/>
              <a:t>Relation </a:t>
            </a:r>
            <a:r>
              <a:rPr lang="fr-FR" dirty="0"/>
              <a:t>de confiance et légitimité du médecin : </a:t>
            </a:r>
            <a:endParaRPr lang="fr-FR" dirty="0" smtClean="0"/>
          </a:p>
          <a:p>
            <a:pPr lvl="1"/>
            <a:r>
              <a:rPr lang="fr-FR" dirty="0" smtClean="0"/>
              <a:t>force </a:t>
            </a:r>
            <a:r>
              <a:rPr lang="fr-FR" dirty="0"/>
              <a:t>de conviction importante dans l’adhésion et fidélité au programme de dépistage (tous les 2 ans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En </a:t>
            </a:r>
            <a:r>
              <a:rPr lang="fr-FR" dirty="0"/>
              <a:t>cas de personne non </a:t>
            </a:r>
            <a:r>
              <a:rPr lang="fr-FR" dirty="0" err="1" smtClean="0"/>
              <a:t>compliante</a:t>
            </a:r>
            <a:r>
              <a:rPr lang="fr-FR" dirty="0" smtClean="0"/>
              <a:t> : aborder les réticences et obstacles éventuels </a:t>
            </a:r>
            <a:br>
              <a:rPr lang="fr-FR" dirty="0" smtClean="0"/>
            </a:br>
            <a:r>
              <a:rPr lang="fr-FR" dirty="0" smtClean="0"/>
              <a:t>au dépistage puis :</a:t>
            </a:r>
          </a:p>
          <a:p>
            <a:pPr lvl="1"/>
            <a:r>
              <a:rPr lang="fr-FR" dirty="0"/>
              <a:t>i</a:t>
            </a:r>
            <a:r>
              <a:rPr lang="fr-FR" dirty="0" smtClean="0"/>
              <a:t>dentifier ses connaissances dans le domaine,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tiliser </a:t>
            </a:r>
            <a:r>
              <a:rPr lang="fr-FR" dirty="0"/>
              <a:t>s</a:t>
            </a:r>
            <a:r>
              <a:rPr lang="fr-FR" dirty="0" smtClean="0"/>
              <a:t>es désirs et le niveau d’information pour adapter son discours,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ider la personne à </a:t>
            </a:r>
            <a:r>
              <a:rPr lang="fr-FR" dirty="0"/>
              <a:t>faire une balance </a:t>
            </a:r>
            <a:r>
              <a:rPr lang="fr-FR" dirty="0" smtClean="0"/>
              <a:t>décisionnelle et délivrer l’information,</a:t>
            </a:r>
            <a:endParaRPr lang="fr-FR" dirty="0"/>
          </a:p>
          <a:p>
            <a:pPr lvl="1"/>
            <a:r>
              <a:rPr lang="fr-FR" dirty="0"/>
              <a:t>a</a:t>
            </a:r>
            <a:r>
              <a:rPr lang="fr-FR" dirty="0" smtClean="0"/>
              <a:t>ttendre son approbation pour </a:t>
            </a:r>
            <a:r>
              <a:rPr lang="fr-FR" dirty="0"/>
              <a:t>délivrer les informations </a:t>
            </a:r>
            <a:r>
              <a:rPr lang="fr-FR" dirty="0" smtClean="0"/>
              <a:t>techniques,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p</a:t>
            </a:r>
            <a:r>
              <a:rPr lang="fr-FR" dirty="0" smtClean="0"/>
              <a:t>rendre </a:t>
            </a:r>
            <a:r>
              <a:rPr lang="fr-FR" dirty="0"/>
              <a:t>en compte la </a:t>
            </a:r>
            <a:r>
              <a:rPr lang="fr-FR" dirty="0" smtClean="0"/>
              <a:t>réalité, les valeurs </a:t>
            </a:r>
            <a:r>
              <a:rPr lang="fr-FR" dirty="0"/>
              <a:t>et les priorités de la </a:t>
            </a:r>
            <a:r>
              <a:rPr lang="fr-FR" dirty="0" smtClean="0"/>
              <a:t>personne si reste réticente (</a:t>
            </a:r>
            <a:r>
              <a:rPr lang="fr-FR" dirty="0"/>
              <a:t>temporiser sans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pour </a:t>
            </a:r>
            <a:r>
              <a:rPr lang="fr-FR" dirty="0"/>
              <a:t>autant renoncer</a:t>
            </a:r>
            <a:r>
              <a:rPr lang="fr-FR" dirty="0" smtClean="0"/>
              <a:t>).  </a:t>
            </a:r>
          </a:p>
          <a:p>
            <a:r>
              <a:rPr lang="fr-FR" dirty="0" smtClean="0"/>
              <a:t>Aborder les </a:t>
            </a:r>
            <a:r>
              <a:rPr lang="fr-FR" dirty="0"/>
              <a:t>apports du test </a:t>
            </a:r>
            <a:r>
              <a:rPr lang="fr-FR" dirty="0" smtClean="0"/>
              <a:t>immunologique :</a:t>
            </a:r>
          </a:p>
          <a:p>
            <a:pPr lvl="1">
              <a:spcAft>
                <a:spcPts val="600"/>
              </a:spcAft>
            </a:pPr>
            <a:r>
              <a:rPr lang="fr-FR" dirty="0" smtClean="0"/>
              <a:t>prélèvement </a:t>
            </a:r>
            <a:r>
              <a:rPr lang="fr-FR" dirty="0"/>
              <a:t>de </a:t>
            </a:r>
            <a:r>
              <a:rPr lang="fr-FR" dirty="0" smtClean="0"/>
              <a:t>selles unique</a:t>
            </a:r>
            <a:r>
              <a:rPr lang="fr-FR" dirty="0"/>
              <a:t>, simplicité d’utilisation et ses meilleures </a:t>
            </a:r>
            <a:r>
              <a:rPr lang="fr-FR" dirty="0" smtClean="0"/>
              <a:t>performances. </a:t>
            </a:r>
            <a:endParaRPr lang="fr-FR" dirty="0"/>
          </a:p>
          <a:p>
            <a:r>
              <a:rPr lang="fr-FR" dirty="0" smtClean="0"/>
              <a:t>S’assurer de la compréhension des informations délivrées.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5754742"/>
            <a:ext cx="6909264" cy="338554"/>
          </a:xfrm>
          <a:prstGeom prst="rect">
            <a:avLst/>
          </a:prstGeom>
          <a:solidFill>
            <a:srgbClr val="FFCC99">
              <a:alpha val="30000"/>
            </a:srgbClr>
          </a:solidFill>
          <a:ln>
            <a:solidFill>
              <a:srgbClr val="990099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personnes sur 10 réalisent le test quand il est remis par le médecin</a:t>
            </a:r>
          </a:p>
        </p:txBody>
      </p:sp>
    </p:spTree>
    <p:extLst>
      <p:ext uri="{BB962C8B-B14F-4D97-AF65-F5344CB8AC3E}">
        <p14:creationId xmlns:p14="http://schemas.microsoft.com/office/powerpoint/2010/main" xmlns="" val="25362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DÉPISTAGE ORGANISÉ : </a:t>
            </a:r>
            <a:br>
              <a:rPr lang="fr-FR" dirty="0" smtClean="0"/>
            </a:br>
            <a:r>
              <a:rPr lang="fr-FR" i="1" dirty="0" smtClean="0"/>
              <a:t>les messages à transmettre </a:t>
            </a:r>
            <a:br>
              <a:rPr lang="fr-FR" i="1" dirty="0" smtClean="0"/>
            </a:br>
            <a:r>
              <a:rPr lang="fr-FR" i="1" dirty="0" smtClean="0"/>
              <a:t>aux patients à risque moyen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77274" y="1772817"/>
            <a:ext cx="2635967" cy="3976579"/>
          </a:xfrm>
        </p:spPr>
        <p:txBody>
          <a:bodyPr lIns="108000" tIns="72000" rIns="108000" bIns="72000">
            <a:noAutofit/>
          </a:bodyPr>
          <a:lstStyle/>
          <a:p>
            <a:r>
              <a:rPr lang="fr-FR" sz="1400" dirty="0" smtClean="0"/>
              <a:t>BÉNÉFICES ET LIMITES</a:t>
            </a:r>
          </a:p>
          <a:p>
            <a:pPr marL="183600" lvl="1"/>
            <a:r>
              <a:rPr lang="fr-FR" sz="1300" b="0" dirty="0" smtClean="0"/>
              <a:t>Fréquence et gravité </a:t>
            </a:r>
            <a:br>
              <a:rPr lang="fr-FR" sz="1300" b="0" dirty="0" smtClean="0"/>
            </a:br>
            <a:r>
              <a:rPr lang="fr-FR" sz="1300" b="0" dirty="0" smtClean="0"/>
              <a:t>du cancer colorectal</a:t>
            </a:r>
          </a:p>
          <a:p>
            <a:pPr marL="183600" lvl="1"/>
            <a:endParaRPr lang="fr-FR" sz="1300" b="0" dirty="0" smtClean="0"/>
          </a:p>
          <a:p>
            <a:pPr marL="183600" lvl="1"/>
            <a:r>
              <a:rPr lang="fr-FR" sz="1300" dirty="0" smtClean="0"/>
              <a:t>Détection </a:t>
            </a:r>
            <a:r>
              <a:rPr lang="fr-FR" sz="1300" dirty="0"/>
              <a:t>de cancers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à </a:t>
            </a:r>
            <a:r>
              <a:rPr lang="fr-FR" sz="1300" dirty="0"/>
              <a:t>un stade débutant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et </a:t>
            </a:r>
            <a:r>
              <a:rPr lang="fr-FR" sz="1300" dirty="0"/>
              <a:t>de lésions </a:t>
            </a:r>
            <a:r>
              <a:rPr lang="fr-FR" sz="1300" dirty="0" smtClean="0"/>
              <a:t>avant </a:t>
            </a:r>
            <a:r>
              <a:rPr lang="fr-FR" sz="1300" b="0" dirty="0" smtClean="0"/>
              <a:t>transformation </a:t>
            </a:r>
            <a:r>
              <a:rPr lang="fr-FR" sz="1300" b="0" dirty="0"/>
              <a:t>en cancer </a:t>
            </a:r>
          </a:p>
          <a:p>
            <a:pPr marL="183600" lvl="1"/>
            <a:endParaRPr lang="fr-FR" sz="1300" i="1" dirty="0" smtClean="0"/>
          </a:p>
          <a:p>
            <a:pPr marL="183600" lvl="1"/>
            <a:r>
              <a:rPr lang="fr-FR" sz="1300" i="1" dirty="0" smtClean="0"/>
              <a:t>Meilleures </a:t>
            </a:r>
            <a:r>
              <a:rPr lang="fr-FR" sz="1300" i="1" dirty="0"/>
              <a:t>chances </a:t>
            </a:r>
            <a:r>
              <a:rPr lang="fr-FR" sz="1300" i="1" dirty="0" smtClean="0"/>
              <a:t/>
            </a:r>
            <a:br>
              <a:rPr lang="fr-FR" sz="1300" i="1" dirty="0" smtClean="0"/>
            </a:br>
            <a:r>
              <a:rPr lang="fr-FR" sz="1300" i="1" dirty="0" smtClean="0"/>
              <a:t>de </a:t>
            </a:r>
            <a:r>
              <a:rPr lang="fr-FR" sz="1300" i="1" dirty="0"/>
              <a:t>guérison du cancer </a:t>
            </a:r>
            <a:r>
              <a:rPr lang="fr-FR" sz="1300" i="1" dirty="0" smtClean="0"/>
              <a:t/>
            </a:r>
            <a:br>
              <a:rPr lang="fr-FR" sz="1300" i="1" dirty="0" smtClean="0"/>
            </a:br>
            <a:r>
              <a:rPr lang="fr-FR" sz="1300" i="1" dirty="0" smtClean="0"/>
              <a:t>et </a:t>
            </a:r>
            <a:r>
              <a:rPr lang="fr-FR" sz="1300" i="1" dirty="0"/>
              <a:t>contribue à l’éviter</a:t>
            </a:r>
          </a:p>
          <a:p>
            <a:pPr marL="183600" lvl="1"/>
            <a:endParaRPr lang="fr-FR" sz="1300" dirty="0" smtClean="0"/>
          </a:p>
          <a:p>
            <a:pPr marL="183600" lvl="1"/>
            <a:r>
              <a:rPr lang="fr-FR" sz="1300" dirty="0" smtClean="0"/>
              <a:t>Risques </a:t>
            </a:r>
            <a:r>
              <a:rPr lang="fr-FR" sz="1300" dirty="0"/>
              <a:t>et limites : </a:t>
            </a:r>
            <a:r>
              <a:rPr lang="fr-FR" sz="1300" b="0" dirty="0" smtClean="0"/>
              <a:t>faux positifs </a:t>
            </a:r>
            <a:r>
              <a:rPr lang="fr-FR" sz="1300" b="0" dirty="0"/>
              <a:t>et complications </a:t>
            </a:r>
            <a:r>
              <a:rPr lang="fr-FR" sz="1300" b="0" dirty="0" smtClean="0"/>
              <a:t>(coloscopie), </a:t>
            </a:r>
            <a:r>
              <a:rPr lang="fr-FR" sz="1300" b="0" dirty="0"/>
              <a:t>mais minimes par rapport aux bénéfices </a:t>
            </a:r>
            <a:r>
              <a:rPr lang="fr-FR" sz="1300" b="0" dirty="0" smtClean="0"/>
              <a:t>attendus</a:t>
            </a:r>
            <a:endParaRPr lang="fr-FR" sz="1300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611560" y="1772817"/>
            <a:ext cx="2624541" cy="3976579"/>
          </a:xfrm>
        </p:spPr>
        <p:txBody>
          <a:bodyPr lIns="108000" tIns="72000" rIns="108000" bIns="72000">
            <a:normAutofit/>
          </a:bodyPr>
          <a:lstStyle/>
          <a:p>
            <a:r>
              <a:rPr lang="fr-FR" sz="1400" dirty="0" smtClean="0"/>
              <a:t>RÉGULARITÉ ET SIMPLICITÉ </a:t>
            </a:r>
          </a:p>
          <a:p>
            <a:endParaRPr lang="fr-FR" sz="1300" dirty="0"/>
          </a:p>
          <a:p>
            <a:pPr marL="183600" lvl="1">
              <a:spcBef>
                <a:spcPts val="312"/>
              </a:spcBef>
            </a:pPr>
            <a:r>
              <a:rPr lang="fr-FR" sz="1300" dirty="0"/>
              <a:t>Tous les 2 ans : </a:t>
            </a:r>
            <a:r>
              <a:rPr lang="fr-FR" sz="1300" b="0" dirty="0"/>
              <a:t>importance du dépistage </a:t>
            </a:r>
            <a:r>
              <a:rPr lang="fr-FR" sz="1300" dirty="0"/>
              <a:t>dès 50 ans </a:t>
            </a:r>
          </a:p>
          <a:p>
            <a:pPr marL="183600" lvl="1">
              <a:spcBef>
                <a:spcPts val="312"/>
              </a:spcBef>
            </a:pPr>
            <a:endParaRPr lang="fr-FR" sz="1300" b="0" dirty="0"/>
          </a:p>
          <a:p>
            <a:pPr marL="183600" lvl="1">
              <a:spcBef>
                <a:spcPts val="312"/>
              </a:spcBef>
            </a:pPr>
            <a:r>
              <a:rPr lang="fr-FR" sz="1300" dirty="0"/>
              <a:t>1 seul prélèvement</a:t>
            </a:r>
          </a:p>
          <a:p>
            <a:pPr marL="183600" lvl="1">
              <a:spcBef>
                <a:spcPts val="312"/>
              </a:spcBef>
            </a:pPr>
            <a:endParaRPr lang="fr-FR" sz="1300" b="0" dirty="0"/>
          </a:p>
          <a:p>
            <a:pPr marL="183600" lvl="1">
              <a:spcBef>
                <a:spcPts val="312"/>
              </a:spcBef>
            </a:pPr>
            <a:r>
              <a:rPr lang="fr-FR" sz="1300" dirty="0"/>
              <a:t>Pris en charge à </a:t>
            </a:r>
            <a:r>
              <a:rPr lang="fr-FR" sz="1300" dirty="0" smtClean="0"/>
              <a:t>100 %, </a:t>
            </a:r>
            <a:r>
              <a:rPr lang="fr-FR" sz="1300" dirty="0"/>
              <a:t>sans avance de </a:t>
            </a:r>
            <a:r>
              <a:rPr lang="fr-FR" sz="1300" dirty="0" smtClean="0"/>
              <a:t>frais </a:t>
            </a:r>
            <a:r>
              <a:rPr lang="fr-FR" sz="1300" b="0" dirty="0" smtClean="0"/>
              <a:t>(«</a:t>
            </a:r>
            <a:r>
              <a:rPr lang="fr-FR" sz="1300" b="0" dirty="0"/>
              <a:t> gratuit </a:t>
            </a:r>
            <a:r>
              <a:rPr lang="fr-FR" sz="1300" b="0" dirty="0" smtClean="0"/>
              <a:t>»)</a:t>
            </a:r>
            <a:endParaRPr lang="fr-FR" sz="1300" b="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6123923" y="1772816"/>
            <a:ext cx="2624541" cy="3976579"/>
          </a:xfrm>
        </p:spPr>
        <p:txBody>
          <a:bodyPr lIns="108000" tIns="72000" rIns="108000" bIns="72000">
            <a:noAutofit/>
          </a:bodyPr>
          <a:lstStyle/>
          <a:p>
            <a:r>
              <a:rPr lang="fr-FR" sz="1400" dirty="0" smtClean="0"/>
              <a:t>BIEN RESPECTER </a:t>
            </a:r>
            <a:br>
              <a:rPr lang="fr-FR" sz="1400" dirty="0" smtClean="0"/>
            </a:br>
            <a:r>
              <a:rPr lang="fr-FR" sz="1400" dirty="0" smtClean="0"/>
              <a:t>LES CONSIGNES </a:t>
            </a:r>
            <a:r>
              <a:rPr lang="fr-FR" sz="1400" b="0" dirty="0" smtClean="0"/>
              <a:t>DE RÉALISATION DU TEST</a:t>
            </a:r>
          </a:p>
          <a:p>
            <a:endParaRPr lang="fr-FR" sz="1300" dirty="0"/>
          </a:p>
          <a:p>
            <a:pPr lvl="1"/>
            <a:r>
              <a:rPr lang="fr-FR" sz="1300" dirty="0"/>
              <a:t>Renseigner correctement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b="1" dirty="0" smtClean="0"/>
              <a:t>la </a:t>
            </a:r>
            <a:r>
              <a:rPr lang="fr-FR" sz="1300" b="1" dirty="0"/>
              <a:t>fiche d’identification</a:t>
            </a:r>
          </a:p>
          <a:p>
            <a:pPr lvl="1"/>
            <a:endParaRPr lang="fr-FR" sz="1300" dirty="0"/>
          </a:p>
          <a:p>
            <a:pPr lvl="1"/>
            <a:r>
              <a:rPr lang="fr-FR" sz="1300" dirty="0" smtClean="0"/>
              <a:t>Compléter et placer </a:t>
            </a:r>
            <a:r>
              <a:rPr lang="fr-FR" sz="1300" dirty="0"/>
              <a:t>correctement </a:t>
            </a:r>
            <a:r>
              <a:rPr lang="fr-FR" sz="1300" b="1" dirty="0"/>
              <a:t>l’étiquette autocollante </a:t>
            </a:r>
            <a:r>
              <a:rPr lang="fr-FR" sz="1300" dirty="0" smtClean="0"/>
              <a:t>sur le </a:t>
            </a:r>
            <a:r>
              <a:rPr lang="fr-FR" sz="1300" dirty="0"/>
              <a:t>tube de prélèvement </a:t>
            </a:r>
          </a:p>
          <a:p>
            <a:pPr lvl="1"/>
            <a:endParaRPr lang="fr-FR" sz="1300" dirty="0"/>
          </a:p>
          <a:p>
            <a:pPr lvl="1"/>
            <a:r>
              <a:rPr lang="fr-FR" sz="1300" b="1" dirty="0"/>
              <a:t>Respecter les modalités </a:t>
            </a:r>
            <a:r>
              <a:rPr lang="fr-FR" sz="1300" b="1" dirty="0" smtClean="0"/>
              <a:t/>
            </a:r>
            <a:br>
              <a:rPr lang="fr-FR" sz="1300" b="1" dirty="0" smtClean="0"/>
            </a:br>
            <a:r>
              <a:rPr lang="fr-FR" sz="1300" b="1" dirty="0" smtClean="0"/>
              <a:t>de </a:t>
            </a:r>
            <a:r>
              <a:rPr lang="fr-FR" sz="1300" b="1" dirty="0"/>
              <a:t>prélèvement</a:t>
            </a:r>
          </a:p>
          <a:p>
            <a:endParaRPr lang="fr-FR" sz="13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51519" y="5733256"/>
            <a:ext cx="8281293" cy="65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400" dirty="0"/>
              <a:t>S’assurer de la bonne compréhension de la personne des consignes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d’utilisation </a:t>
            </a:r>
            <a:r>
              <a:rPr lang="fr-FR" sz="1400" dirty="0"/>
              <a:t>du kit de dépistage et de l’envoi du test au centre de lecture </a:t>
            </a:r>
          </a:p>
        </p:txBody>
      </p:sp>
    </p:spTree>
    <p:extLst>
      <p:ext uri="{BB962C8B-B14F-4D97-AF65-F5344CB8AC3E}">
        <p14:creationId xmlns:p14="http://schemas.microsoft.com/office/powerpoint/2010/main" xmlns="" val="39304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7040880" cy="1752600"/>
          </a:xfrm>
        </p:spPr>
        <p:txBody>
          <a:bodyPr/>
          <a:lstStyle/>
          <a:p>
            <a:r>
              <a:rPr lang="fr-FR" b="1" i="0" dirty="0" smtClean="0"/>
              <a:t>4/ Le </a:t>
            </a:r>
            <a:r>
              <a:rPr lang="fr-FR" b="1" i="0" dirty="0"/>
              <a:t>kit de dépistage du </a:t>
            </a:r>
            <a:r>
              <a:rPr lang="fr-FR" b="1" i="0" dirty="0" smtClean="0"/>
              <a:t>cancer colorectal</a:t>
            </a:r>
            <a:endParaRPr lang="fr-FR" b="1" i="0" dirty="0"/>
          </a:p>
          <a:p>
            <a:r>
              <a:rPr lang="fr-FR" dirty="0"/>
              <a:t>Le nouveau test </a:t>
            </a:r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56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POSSIBILITÉS DE COMMANDE </a:t>
            </a:r>
            <a:br>
              <a:rPr lang="fr-FR" dirty="0" smtClean="0"/>
            </a:br>
            <a:r>
              <a:rPr lang="fr-FR" dirty="0" smtClean="0"/>
              <a:t>DU KIT DE DÉPISTAGE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 Sur </a:t>
            </a:r>
            <a:r>
              <a:rPr lang="fr-FR" dirty="0"/>
              <a:t>votre espace pro </a:t>
            </a:r>
            <a:r>
              <a:rPr lang="fr-FR" dirty="0" err="1" smtClean="0"/>
              <a:t>Ameli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>
                <a:solidFill>
                  <a:srgbClr val="990099"/>
                </a:solidFill>
              </a:rPr>
              <a:t>https</a:t>
            </a:r>
            <a:r>
              <a:rPr lang="fr-FR" i="1" dirty="0">
                <a:solidFill>
                  <a:srgbClr val="990099"/>
                </a:solidFill>
              </a:rPr>
              <a:t>://</a:t>
            </a:r>
            <a:r>
              <a:rPr lang="fr-FR" i="1" dirty="0" smtClean="0">
                <a:solidFill>
                  <a:srgbClr val="990099"/>
                </a:solidFill>
              </a:rPr>
              <a:t>espacepro.ameli.fr</a:t>
            </a:r>
            <a:endParaRPr lang="fr-FR" i="1" dirty="0" smtClean="0">
              <a:solidFill>
                <a:srgbClr val="990099"/>
              </a:solidFill>
              <a:hlinkClick r:id="rId2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2. Auprès </a:t>
            </a:r>
            <a:r>
              <a:rPr lang="fr-FR" dirty="0"/>
              <a:t>de votre structure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gestion</a:t>
            </a:r>
            <a:endParaRPr lang="fr-FR" dirty="0"/>
          </a:p>
        </p:txBody>
      </p:sp>
      <p:pic>
        <p:nvPicPr>
          <p:cNvPr id="14" name="Image 13" descr="espace p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1" y="2924944"/>
            <a:ext cx="3816350" cy="2626994"/>
          </a:xfrm>
          <a:prstGeom prst="rect">
            <a:avLst/>
          </a:prstGeom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251519" y="5733256"/>
            <a:ext cx="8281293" cy="65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NB. : Les </a:t>
            </a:r>
            <a:r>
              <a:rPr lang="fr-FR" dirty="0"/>
              <a:t>anciens kits au gaïac peuvent être jetés sans précaution particulière.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2217155" cy="26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13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KIT DE DÉPISTAGE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03848" y="2132857"/>
            <a:ext cx="2696400" cy="2088231"/>
          </a:xfrm>
        </p:spPr>
        <p:txBody>
          <a:bodyPr>
            <a:noAutofit/>
          </a:bodyPr>
          <a:lstStyle/>
          <a:p>
            <a:r>
              <a:rPr lang="fr-FR" dirty="0"/>
              <a:t>VOLET </a:t>
            </a:r>
            <a:r>
              <a:rPr lang="fr-FR" dirty="0" smtClean="0"/>
              <a:t>2</a:t>
            </a:r>
            <a:endParaRPr lang="fr-FR" sz="1300" b="0" dirty="0" smtClean="0"/>
          </a:p>
          <a:p>
            <a:pPr marL="183600" lvl="1"/>
            <a:endParaRPr lang="fr-FR" sz="1300" dirty="0" smtClean="0"/>
          </a:p>
          <a:p>
            <a:pPr marL="183600" lvl="1"/>
            <a:r>
              <a:rPr lang="fr-FR" sz="1300" b="0" dirty="0" smtClean="0"/>
              <a:t>La</a:t>
            </a:r>
            <a:r>
              <a:rPr lang="fr-FR" sz="1300" dirty="0" smtClean="0"/>
              <a:t> </a:t>
            </a:r>
            <a:r>
              <a:rPr lang="fr-FR" sz="1300" dirty="0"/>
              <a:t>fiche d’identification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à </a:t>
            </a:r>
            <a:r>
              <a:rPr lang="fr-FR" sz="1300" dirty="0"/>
              <a:t>compléter </a:t>
            </a:r>
          </a:p>
          <a:p>
            <a:pPr marL="183600" lvl="1"/>
            <a:endParaRPr lang="fr-FR" sz="1300" dirty="0" smtClean="0"/>
          </a:p>
          <a:p>
            <a:pPr marL="183600" lvl="1"/>
            <a:r>
              <a:rPr lang="fr-FR" sz="1300" b="0" dirty="0"/>
              <a:t>L</a:t>
            </a:r>
            <a:r>
              <a:rPr lang="fr-FR" sz="1300" b="0" dirty="0" smtClean="0"/>
              <a:t>e </a:t>
            </a:r>
            <a:r>
              <a:rPr lang="fr-FR" sz="1300" b="0" dirty="0"/>
              <a:t>dispositif de recueil des selles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95536" y="2133088"/>
            <a:ext cx="2696400" cy="2088000"/>
          </a:xfrm>
        </p:spPr>
        <p:txBody>
          <a:bodyPr>
            <a:normAutofit/>
          </a:bodyPr>
          <a:lstStyle/>
          <a:p>
            <a:r>
              <a:rPr lang="fr-FR" dirty="0" smtClean="0"/>
              <a:t>VOLET 1</a:t>
            </a:r>
            <a:endParaRPr lang="fr-FR" sz="1400" dirty="0"/>
          </a:p>
          <a:p>
            <a:pPr marL="183600" lvl="1">
              <a:spcBef>
                <a:spcPts val="312"/>
              </a:spcBef>
            </a:pPr>
            <a:endParaRPr lang="fr-FR" sz="1300" dirty="0" smtClean="0"/>
          </a:p>
          <a:p>
            <a:pPr marL="183600" lvl="1">
              <a:spcBef>
                <a:spcPts val="312"/>
              </a:spcBef>
            </a:pPr>
            <a:r>
              <a:rPr lang="fr-FR" sz="1300" dirty="0" smtClean="0"/>
              <a:t>Le </a:t>
            </a:r>
            <a:r>
              <a:rPr lang="fr-FR" sz="1300" dirty="0"/>
              <a:t>mode d’emploi </a:t>
            </a:r>
            <a:r>
              <a:rPr lang="fr-FR" sz="1300" b="0" dirty="0"/>
              <a:t>disponible également  </a:t>
            </a:r>
            <a:r>
              <a:rPr lang="fr-FR" sz="1300" b="0" dirty="0" smtClean="0"/>
              <a:t>en vidéo sur e-cancer.fr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6051914" y="2133088"/>
            <a:ext cx="2696550" cy="2088000"/>
          </a:xfrm>
        </p:spPr>
        <p:txBody>
          <a:bodyPr>
            <a:noAutofit/>
          </a:bodyPr>
          <a:lstStyle/>
          <a:p>
            <a:r>
              <a:rPr lang="fr-FR" dirty="0"/>
              <a:t>VOLET </a:t>
            </a:r>
            <a:r>
              <a:rPr lang="fr-FR" dirty="0" smtClean="0"/>
              <a:t>3</a:t>
            </a:r>
            <a:endParaRPr lang="fr-FR" sz="1300" dirty="0"/>
          </a:p>
          <a:p>
            <a:pPr lvl="1"/>
            <a:endParaRPr lang="fr-FR" sz="1300" dirty="0" smtClean="0"/>
          </a:p>
          <a:p>
            <a:pPr lvl="1"/>
            <a:r>
              <a:rPr lang="fr-FR" sz="1300" dirty="0"/>
              <a:t>L</a:t>
            </a:r>
            <a:r>
              <a:rPr lang="fr-FR" sz="1300" dirty="0" smtClean="0"/>
              <a:t>e </a:t>
            </a:r>
            <a:r>
              <a:rPr lang="fr-FR" sz="1300" b="1" dirty="0"/>
              <a:t>tube de </a:t>
            </a:r>
            <a:r>
              <a:rPr lang="fr-FR" sz="1300" b="1" dirty="0" smtClean="0"/>
              <a:t>prélèvement </a:t>
            </a:r>
            <a:endParaRPr lang="fr-FR" sz="1300" b="1" dirty="0"/>
          </a:p>
          <a:p>
            <a:pPr lvl="1"/>
            <a:endParaRPr lang="fr-FR" sz="1300" dirty="0" smtClean="0"/>
          </a:p>
          <a:p>
            <a:pPr lvl="1"/>
            <a:r>
              <a:rPr lang="fr-FR" sz="1300" dirty="0"/>
              <a:t>L</a:t>
            </a:r>
            <a:r>
              <a:rPr lang="fr-FR" sz="1300" dirty="0" smtClean="0"/>
              <a:t>e </a:t>
            </a:r>
            <a:r>
              <a:rPr lang="fr-FR" sz="1300" dirty="0"/>
              <a:t>sachet de protection </a:t>
            </a:r>
            <a:r>
              <a:rPr lang="fr-FR" sz="1300" dirty="0" smtClean="0"/>
              <a:t> du test</a:t>
            </a:r>
            <a:endParaRPr lang="fr-FR" sz="1300" dirty="0"/>
          </a:p>
          <a:p>
            <a:pPr lvl="1"/>
            <a:endParaRPr lang="fr-FR" sz="1300" dirty="0" smtClean="0"/>
          </a:p>
          <a:p>
            <a:pPr lvl="1"/>
            <a:r>
              <a:rPr lang="fr-FR" sz="1300" dirty="0"/>
              <a:t>L</a:t>
            </a:r>
            <a:r>
              <a:rPr lang="fr-FR" sz="1300" dirty="0" smtClean="0"/>
              <a:t>’enveloppe </a:t>
            </a:r>
            <a:r>
              <a:rPr lang="fr-FR" sz="1300" dirty="0"/>
              <a:t>T de retour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du </a:t>
            </a:r>
            <a:r>
              <a:rPr lang="fr-FR" sz="1300" dirty="0"/>
              <a:t>test </a:t>
            </a:r>
          </a:p>
          <a:p>
            <a:endParaRPr lang="fr-FR" sz="13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221088"/>
            <a:ext cx="1296144" cy="19706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221088"/>
            <a:ext cx="1296144" cy="19376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221088"/>
            <a:ext cx="1224136" cy="19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TEST IMMUNOLOGIQUE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13302" y="2420938"/>
            <a:ext cx="2160000" cy="101566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tabLst>
                <a:tab pos="4394200" algn="l"/>
                <a:tab pos="4749800" algn="l"/>
              </a:tabLst>
              <a:defRPr/>
            </a:pPr>
            <a:r>
              <a:rPr lang="fr-FR" sz="1400" b="1" dirty="0" smtClean="0">
                <a:solidFill>
                  <a:srgbClr val="0079A0"/>
                </a:solidFill>
                <a:latin typeface="+mj-lt"/>
                <a:cs typeface="Tahoma" pitchFamily="34" charset="0"/>
              </a:rPr>
              <a:t>LE SEPTUM :</a:t>
            </a:r>
            <a:r>
              <a:rPr lang="fr-FR" sz="1400" dirty="0" smtClean="0">
                <a:solidFill>
                  <a:srgbClr val="0079A0"/>
                </a:solidFill>
                <a:latin typeface="+mj-lt"/>
                <a:cs typeface="Tahoma" pitchFamily="34" charset="0"/>
              </a:rPr>
              <a:t> </a:t>
            </a:r>
          </a:p>
          <a:p>
            <a:pPr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tabLst>
                <a:tab pos="4394200" algn="l"/>
                <a:tab pos="4749800" algn="l"/>
              </a:tabLst>
              <a:defRPr/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permet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de contrôler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/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et calibrer la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quantité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/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de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selles introduite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/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dans le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volume de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tampon.</a:t>
            </a:r>
            <a:endParaRPr lang="fr-FR" sz="1300" dirty="0">
              <a:solidFill>
                <a:srgbClr val="6E707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48650" y="1989137"/>
            <a:ext cx="2160000" cy="1572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0079A0"/>
                </a:solidFill>
                <a:latin typeface="+mj-lt"/>
                <a:cs typeface="Tahoma" pitchFamily="34" charset="0"/>
              </a:rPr>
              <a:t>LA TIGE DE PRÉLÈVEMENT  : </a:t>
            </a:r>
            <a:br>
              <a:rPr lang="fr-FR" sz="1400" b="1" dirty="0" smtClean="0">
                <a:solidFill>
                  <a:srgbClr val="0079A0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son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extrémité est striée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/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et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permet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la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collecte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/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de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l’échantillon de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selles.</a:t>
            </a:r>
            <a:endParaRPr lang="fr-FR" sz="1300" dirty="0" smtClean="0">
              <a:solidFill>
                <a:srgbClr val="6E7072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8605" y="4654987"/>
            <a:ext cx="2160000" cy="12942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tabLst>
                <a:tab pos="4394200" algn="l"/>
                <a:tab pos="4749800" algn="l"/>
              </a:tabLst>
              <a:defRPr/>
            </a:pPr>
            <a:r>
              <a:rPr lang="fr-FR" sz="1400" b="1" dirty="0" smtClean="0">
                <a:solidFill>
                  <a:srgbClr val="0079A0"/>
                </a:solidFill>
                <a:latin typeface="+mj-lt"/>
                <a:cs typeface="Tahoma" pitchFamily="34" charset="0"/>
              </a:rPr>
              <a:t>LE TAMPON :</a:t>
            </a:r>
            <a:r>
              <a:rPr lang="fr-FR" sz="1400" dirty="0" smtClean="0">
                <a:solidFill>
                  <a:srgbClr val="0079A0"/>
                </a:solidFill>
                <a:latin typeface="+mj-lt"/>
                <a:cs typeface="Tahoma" pitchFamily="34" charset="0"/>
              </a:rPr>
              <a:t> </a:t>
            </a:r>
          </a:p>
          <a:p>
            <a:pPr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tabLst>
                <a:tab pos="4394200" algn="l"/>
                <a:tab pos="4749800" algn="l"/>
              </a:tabLst>
              <a:defRPr/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conserve l’échantillon </a:t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jusqu’à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la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lecture.</a:t>
            </a:r>
          </a:p>
          <a:p>
            <a:pPr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tabLst>
                <a:tab pos="4394200" algn="l"/>
                <a:tab pos="4749800" algn="l"/>
              </a:tabLst>
              <a:defRPr/>
            </a:pP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Des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agents stabilisants limitent la protéolyse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/>
            </a:r>
            <a:b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</a:b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de </a:t>
            </a:r>
            <a:r>
              <a:rPr lang="fr-FR" sz="1300" dirty="0">
                <a:solidFill>
                  <a:srgbClr val="6E7072"/>
                </a:solidFill>
                <a:latin typeface="+mj-lt"/>
                <a:cs typeface="Tahoma" pitchFamily="34" charset="0"/>
              </a:rPr>
              <a:t>la </a:t>
            </a:r>
            <a:r>
              <a:rPr lang="fr-FR" sz="1300" dirty="0" smtClean="0">
                <a:solidFill>
                  <a:srgbClr val="6E7072"/>
                </a:solidFill>
                <a:latin typeface="+mj-lt"/>
                <a:cs typeface="Tahoma" pitchFamily="34" charset="0"/>
              </a:rPr>
              <a:t>globine.</a:t>
            </a:r>
            <a:endParaRPr lang="fr-FR" sz="1300" dirty="0">
              <a:solidFill>
                <a:srgbClr val="6E7072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348650" y="4112664"/>
            <a:ext cx="2268000" cy="720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0079A0"/>
                </a:solidFill>
                <a:latin typeface="+mj-lt"/>
              </a:rPr>
              <a:t>La partie striée de la tige doit </a:t>
            </a:r>
            <a:r>
              <a:rPr lang="fr-FR" sz="1300" dirty="0" smtClean="0">
                <a:solidFill>
                  <a:srgbClr val="6E7072"/>
                </a:solidFill>
                <a:latin typeface="+mj-lt"/>
              </a:rPr>
              <a:t>être recouverte de selles.</a:t>
            </a:r>
            <a:endParaRPr lang="fr-FR" sz="1300" dirty="0">
              <a:solidFill>
                <a:srgbClr val="6E7072"/>
              </a:solidFill>
              <a:latin typeface="+mj-lt"/>
            </a:endParaRPr>
          </a:p>
        </p:txBody>
      </p:sp>
      <p:pic>
        <p:nvPicPr>
          <p:cNvPr id="31" name="Image 30" descr="Tache_00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86" t="18781" r="7241" b="7401"/>
          <a:stretch/>
        </p:blipFill>
        <p:spPr>
          <a:xfrm>
            <a:off x="3554295" y="1844824"/>
            <a:ext cx="2025817" cy="35395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5349" y="3260393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915349" y="4130030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959012" y="3974932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959012" y="4667298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en angle 21"/>
          <p:cNvCxnSpPr>
            <a:stCxn id="2" idx="3"/>
            <a:endCxn id="36" idx="1"/>
          </p:cNvCxnSpPr>
          <p:nvPr/>
        </p:nvCxnSpPr>
        <p:spPr>
          <a:xfrm flipV="1">
            <a:off x="5059365" y="2086572"/>
            <a:ext cx="1244895" cy="1251370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04260" y="2009023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304260" y="4130030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565684" y="4685054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21239" y="2456450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en angle 39"/>
          <p:cNvCxnSpPr>
            <a:stCxn id="20" idx="1"/>
            <a:endCxn id="39" idx="3"/>
          </p:cNvCxnSpPr>
          <p:nvPr/>
        </p:nvCxnSpPr>
        <p:spPr>
          <a:xfrm rot="10800000">
            <a:off x="1665256" y="2533999"/>
            <a:ext cx="2293757" cy="1518482"/>
          </a:xfrm>
          <a:prstGeom prst="bentConnector3">
            <a:avLst>
              <a:gd name="adj1" fmla="val 50000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21" idx="1"/>
            <a:endCxn id="38" idx="3"/>
          </p:cNvCxnSpPr>
          <p:nvPr/>
        </p:nvCxnSpPr>
        <p:spPr>
          <a:xfrm flipH="1">
            <a:off x="1709700" y="4744847"/>
            <a:ext cx="2249312" cy="17756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19" idx="3"/>
            <a:endCxn id="37" idx="1"/>
          </p:cNvCxnSpPr>
          <p:nvPr/>
        </p:nvCxnSpPr>
        <p:spPr>
          <a:xfrm>
            <a:off x="5059365" y="4207579"/>
            <a:ext cx="1244895" cy="0"/>
          </a:xfrm>
          <a:prstGeom prst="straightConnector1">
            <a:avLst/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15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877" y="2348880"/>
            <a:ext cx="8075240" cy="3417243"/>
          </a:xfrm>
        </p:spPr>
        <p:txBody>
          <a:bodyPr>
            <a:noAutofit/>
          </a:bodyPr>
          <a:lstStyle/>
          <a:p>
            <a:pPr algn="l"/>
            <a:r>
              <a:rPr lang="fr-FR" sz="1300" dirty="0" smtClean="0"/>
              <a:t>1/ Le </a:t>
            </a:r>
            <a:r>
              <a:rPr lang="fr-FR" sz="1300" dirty="0"/>
              <a:t>cancer colorectal </a:t>
            </a:r>
            <a:r>
              <a:rPr lang="fr-FR" sz="1300" dirty="0" smtClean="0"/>
              <a:t>: </a:t>
            </a:r>
            <a:r>
              <a:rPr lang="fr-FR" sz="1300" dirty="0"/>
              <a:t>un enjeu de santé </a:t>
            </a:r>
            <a:r>
              <a:rPr lang="fr-FR" sz="1300" dirty="0" smtClean="0"/>
              <a:t>publique</a:t>
            </a:r>
          </a:p>
          <a:p>
            <a:pPr algn="l"/>
            <a:endParaRPr lang="fr-FR" sz="1300" dirty="0"/>
          </a:p>
          <a:p>
            <a:pPr algn="l"/>
            <a:r>
              <a:rPr lang="fr-FR" sz="1300" dirty="0"/>
              <a:t>2/ Le dépistage organisé du cancer colorectal chez les personnes à risque moyen</a:t>
            </a:r>
          </a:p>
          <a:p>
            <a:pPr lvl="1" algn="l"/>
            <a:r>
              <a:rPr lang="fr-FR" sz="1300" b="0" dirty="0"/>
              <a:t>Balance bénéfices/risques</a:t>
            </a:r>
          </a:p>
          <a:p>
            <a:pPr lvl="1" algn="l"/>
            <a:r>
              <a:rPr lang="fr-FR" sz="1300" b="0" dirty="0"/>
              <a:t>Du test au gaïac au test immunologique </a:t>
            </a:r>
            <a:endParaRPr lang="fr-FR" sz="1300" dirty="0"/>
          </a:p>
          <a:p>
            <a:pPr algn="l"/>
            <a:endParaRPr lang="fr-FR" sz="1300" dirty="0" smtClean="0"/>
          </a:p>
          <a:p>
            <a:pPr algn="l"/>
            <a:r>
              <a:rPr lang="fr-FR" sz="1300" dirty="0" smtClean="0"/>
              <a:t>3</a:t>
            </a:r>
            <a:r>
              <a:rPr lang="fr-FR" sz="1300" dirty="0"/>
              <a:t>/ Le médecin </a:t>
            </a:r>
            <a:r>
              <a:rPr lang="fr-FR" sz="1300" dirty="0" smtClean="0"/>
              <a:t>généraliste, </a:t>
            </a:r>
            <a:r>
              <a:rPr lang="fr-FR" sz="1300" dirty="0"/>
              <a:t>acteur </a:t>
            </a:r>
            <a:r>
              <a:rPr lang="fr-FR" sz="1300" dirty="0" smtClean="0"/>
              <a:t>clé du </a:t>
            </a:r>
            <a:r>
              <a:rPr lang="fr-FR" sz="1300" dirty="0"/>
              <a:t>dépistage organisé du cancer colorectal </a:t>
            </a:r>
          </a:p>
          <a:p>
            <a:pPr lvl="1" algn="l"/>
            <a:r>
              <a:rPr lang="fr-FR" sz="1300" b="0" dirty="0" smtClean="0"/>
              <a:t>Orientation </a:t>
            </a:r>
            <a:r>
              <a:rPr lang="fr-FR" sz="1300" b="0" dirty="0"/>
              <a:t>du patient en fonction du niveau de </a:t>
            </a:r>
            <a:r>
              <a:rPr lang="fr-FR" sz="1300" b="0" dirty="0" smtClean="0"/>
              <a:t>risque</a:t>
            </a:r>
          </a:p>
          <a:p>
            <a:pPr marL="182563" lvl="1" indent="0" algn="l">
              <a:buNone/>
            </a:pPr>
            <a:endParaRPr lang="fr-FR" sz="1300" dirty="0"/>
          </a:p>
          <a:p>
            <a:pPr marL="182563" lvl="1" indent="0" algn="l">
              <a:buNone/>
            </a:pPr>
            <a:r>
              <a:rPr lang="fr-FR" sz="1300" b="1" dirty="0" smtClean="0"/>
              <a:t>4/ Le </a:t>
            </a:r>
            <a:r>
              <a:rPr lang="fr-FR" sz="1300" b="1" dirty="0"/>
              <a:t>kit de </a:t>
            </a:r>
            <a:r>
              <a:rPr lang="fr-FR" sz="1300" b="1" dirty="0" smtClean="0"/>
              <a:t>dépistage</a:t>
            </a:r>
            <a:endParaRPr lang="fr-FR" sz="1300" b="1" dirty="0"/>
          </a:p>
          <a:p>
            <a:pPr algn="l"/>
            <a:endParaRPr lang="fr-FR" sz="1300" dirty="0" smtClean="0"/>
          </a:p>
          <a:p>
            <a:pPr algn="l"/>
            <a:r>
              <a:rPr lang="fr-FR" sz="1300" dirty="0"/>
              <a:t>5</a:t>
            </a:r>
            <a:r>
              <a:rPr lang="fr-FR" sz="1300" dirty="0" smtClean="0"/>
              <a:t>/ </a:t>
            </a:r>
            <a:r>
              <a:rPr lang="fr-FR" sz="1300" dirty="0"/>
              <a:t>Les cas particuliers ne relevant pas du dépistage par test </a:t>
            </a:r>
            <a:r>
              <a:rPr lang="fr-FR" sz="1300" dirty="0" smtClean="0"/>
              <a:t>immunologique</a:t>
            </a:r>
            <a:endParaRPr lang="fr-FR" sz="1300" dirty="0"/>
          </a:p>
          <a:p>
            <a:pPr algn="l"/>
            <a:endParaRPr lang="fr-FR" sz="1300" dirty="0" smtClean="0"/>
          </a:p>
          <a:p>
            <a:pPr algn="l"/>
            <a:r>
              <a:rPr lang="fr-FR" sz="1300" dirty="0"/>
              <a:t>6</a:t>
            </a:r>
            <a:r>
              <a:rPr lang="fr-FR" sz="1300" dirty="0" smtClean="0"/>
              <a:t>/ </a:t>
            </a:r>
            <a:r>
              <a:rPr lang="fr-FR" sz="1300" dirty="0"/>
              <a:t>L</a:t>
            </a:r>
            <a:r>
              <a:rPr lang="fr-FR" sz="1300" dirty="0" smtClean="0"/>
              <a:t>es </a:t>
            </a:r>
            <a:r>
              <a:rPr lang="fr-FR" sz="1300" dirty="0"/>
              <a:t>outils à disposition du médecin </a:t>
            </a:r>
            <a:r>
              <a:rPr lang="fr-FR" sz="1300" dirty="0" smtClean="0"/>
              <a:t>généraliste</a:t>
            </a:r>
            <a:endParaRPr lang="fr-FR" sz="1300" dirty="0"/>
          </a:p>
          <a:p>
            <a:pPr algn="l"/>
            <a:endParaRPr lang="fr-FR" sz="1300" dirty="0" smtClean="0"/>
          </a:p>
          <a:p>
            <a:pPr algn="l"/>
            <a:r>
              <a:rPr lang="fr-FR" sz="1300" dirty="0" smtClean="0"/>
              <a:t>Références </a:t>
            </a:r>
            <a:endParaRPr lang="fr-FR" sz="13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97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TEST DE DÉPISTAGE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7705" y="1916832"/>
            <a:ext cx="6984776" cy="4209331"/>
          </a:xfrm>
        </p:spPr>
        <p:txBody>
          <a:bodyPr lIns="0">
            <a:normAutofit/>
          </a:bodyPr>
          <a:lstStyle/>
          <a:p>
            <a:pPr marL="0" indent="0">
              <a:buNone/>
            </a:pPr>
            <a:r>
              <a:rPr lang="fr-FR" dirty="0"/>
              <a:t>Les modalités de recueil des </a:t>
            </a:r>
            <a:r>
              <a:rPr lang="fr-FR" dirty="0" smtClean="0"/>
              <a:t>selles</a:t>
            </a:r>
          </a:p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fr-FR" b="0" dirty="0">
                <a:solidFill>
                  <a:srgbClr val="841D5D"/>
                </a:solidFill>
              </a:rPr>
              <a:t>Un dispositif de recueil des selles est à disposer sur la lunette des toilettes. </a:t>
            </a:r>
            <a:endParaRPr lang="fr-FR" b="0" dirty="0" smtClean="0">
              <a:solidFill>
                <a:srgbClr val="841D5D"/>
              </a:solidFill>
            </a:endParaRPr>
          </a:p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endParaRPr lang="fr-FR" b="0" dirty="0" smtClean="0">
              <a:solidFill>
                <a:srgbClr val="841D5D"/>
              </a:solidFill>
            </a:endParaRPr>
          </a:p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fr-FR" b="0" dirty="0">
                <a:solidFill>
                  <a:srgbClr val="841D5D"/>
                </a:solidFill>
              </a:rPr>
              <a:t>La tige qui est à l’intérieur du tube permet de recueillir les selles</a:t>
            </a:r>
            <a:r>
              <a:rPr lang="fr-FR" b="0" dirty="0" smtClean="0">
                <a:solidFill>
                  <a:srgbClr val="841D5D"/>
                </a:solidFill>
              </a:rPr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8" name="Pentagone 7"/>
          <p:cNvSpPr/>
          <p:nvPr/>
        </p:nvSpPr>
        <p:spPr>
          <a:xfrm rot="5400000">
            <a:off x="1637696" y="2312628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 smtClean="0"/>
              <a:t>3</a:t>
            </a:r>
            <a:endParaRPr lang="fr-FR" sz="1000" b="1" dirty="0"/>
          </a:p>
        </p:txBody>
      </p:sp>
      <p:sp>
        <p:nvSpPr>
          <p:cNvPr id="13" name="Pentagone 12"/>
          <p:cNvSpPr/>
          <p:nvPr/>
        </p:nvSpPr>
        <p:spPr>
          <a:xfrm rot="5400000">
            <a:off x="1644592" y="3049578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/>
              <a:t>4</a:t>
            </a:r>
          </a:p>
        </p:txBody>
      </p:sp>
      <p:sp>
        <p:nvSpPr>
          <p:cNvPr id="14" name="Pentagone 13"/>
          <p:cNvSpPr/>
          <p:nvPr/>
        </p:nvSpPr>
        <p:spPr>
          <a:xfrm rot="5400000">
            <a:off x="1611549" y="3758546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 smtClean="0"/>
              <a:t>5</a:t>
            </a:r>
            <a:endParaRPr lang="fr-FR" sz="1000" b="1" dirty="0"/>
          </a:p>
        </p:txBody>
      </p:sp>
      <p:sp>
        <p:nvSpPr>
          <p:cNvPr id="15" name="Pentagone 14"/>
          <p:cNvSpPr/>
          <p:nvPr/>
        </p:nvSpPr>
        <p:spPr>
          <a:xfrm rot="5400000">
            <a:off x="1637696" y="4581228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/>
              <a:t>6</a:t>
            </a:r>
          </a:p>
        </p:txBody>
      </p:sp>
      <p:sp>
        <p:nvSpPr>
          <p:cNvPr id="16" name="Pentagone 15"/>
          <p:cNvSpPr/>
          <p:nvPr/>
        </p:nvSpPr>
        <p:spPr>
          <a:xfrm rot="5400000">
            <a:off x="1637696" y="5198706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/>
              <a:t>7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45" r="70983" b="48597"/>
          <a:stretch/>
        </p:blipFill>
        <p:spPr bwMode="auto">
          <a:xfrm>
            <a:off x="395536" y="2213491"/>
            <a:ext cx="848995" cy="639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Imag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2" r="53074" b="47703"/>
          <a:stretch/>
        </p:blipFill>
        <p:spPr bwMode="auto">
          <a:xfrm>
            <a:off x="340152" y="2922141"/>
            <a:ext cx="919480" cy="65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Imag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17" t="448" r="35540" b="45907"/>
          <a:stretch/>
        </p:blipFill>
        <p:spPr bwMode="auto">
          <a:xfrm>
            <a:off x="323528" y="3619996"/>
            <a:ext cx="975995" cy="67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Image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25" r="18500" b="45461"/>
          <a:stretch/>
        </p:blipFill>
        <p:spPr bwMode="auto">
          <a:xfrm>
            <a:off x="395536" y="4329281"/>
            <a:ext cx="908685" cy="683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Image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73" r="2045" b="46362"/>
          <a:stretch/>
        </p:blipFill>
        <p:spPr bwMode="auto">
          <a:xfrm>
            <a:off x="395536" y="5060156"/>
            <a:ext cx="891540" cy="67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42592" y="3723815"/>
            <a:ext cx="696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fr-FR" sz="1400" dirty="0">
                <a:solidFill>
                  <a:srgbClr val="841D5D"/>
                </a:solidFill>
                <a:latin typeface="+mj-lt"/>
              </a:rPr>
              <a:t>Il s’agit de gratter les selles à leur surface à plusieurs reprises de manière à recouvrir </a:t>
            </a:r>
            <a:br>
              <a:rPr lang="fr-FR" sz="1400" dirty="0">
                <a:solidFill>
                  <a:srgbClr val="841D5D"/>
                </a:solidFill>
                <a:latin typeface="+mj-lt"/>
              </a:rPr>
            </a:br>
            <a:r>
              <a:rPr lang="fr-FR" sz="1400" dirty="0">
                <a:solidFill>
                  <a:srgbClr val="841D5D"/>
                </a:solidFill>
                <a:latin typeface="+mj-lt"/>
              </a:rPr>
              <a:t>la partie striée du bâtonnet.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78107" y="519204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sz="1400" dirty="0">
                <a:solidFill>
                  <a:srgbClr val="841D5D"/>
                </a:solidFill>
                <a:latin typeface="+mj-lt"/>
              </a:rPr>
              <a:t>Il doit ensuite être secoué énergiquement.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78107" y="4489956"/>
            <a:ext cx="693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sz="1400" dirty="0">
                <a:solidFill>
                  <a:srgbClr val="841D5D"/>
                </a:solidFill>
              </a:rPr>
              <a:t>Une fois les selles prélevées, le bâtonnet est introduit dans le tube, qui doit être refermé. 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21042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L’ENVOI DU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7066" y="2024832"/>
            <a:ext cx="7128767" cy="4209331"/>
          </a:xfrm>
        </p:spPr>
        <p:txBody>
          <a:bodyPr lIns="0">
            <a:normAutofit/>
          </a:bodyPr>
          <a:lstStyle/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fr-FR" b="0" dirty="0">
                <a:solidFill>
                  <a:srgbClr val="841D5D"/>
                </a:solidFill>
              </a:rPr>
              <a:t>Une fois refermé, le test est glissé dans </a:t>
            </a:r>
            <a:r>
              <a:rPr lang="fr-FR" b="0" dirty="0" smtClean="0">
                <a:solidFill>
                  <a:srgbClr val="841D5D"/>
                </a:solidFill>
              </a:rPr>
              <a:t>l’enveloppe de </a:t>
            </a:r>
            <a:r>
              <a:rPr lang="fr-FR" b="0" dirty="0">
                <a:solidFill>
                  <a:srgbClr val="841D5D"/>
                </a:solidFill>
              </a:rPr>
              <a:t>protection</a:t>
            </a:r>
            <a:r>
              <a:rPr lang="fr-FR" b="0" dirty="0" smtClean="0">
                <a:solidFill>
                  <a:srgbClr val="841D5D"/>
                </a:solidFill>
              </a:rPr>
              <a:t>.</a:t>
            </a:r>
            <a:endParaRPr lang="fr-FR" b="0" dirty="0">
              <a:solidFill>
                <a:srgbClr val="841D5D"/>
              </a:solidFill>
            </a:endParaRPr>
          </a:p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endParaRPr lang="fr-FR" b="0" dirty="0">
              <a:solidFill>
                <a:srgbClr val="841D5D"/>
              </a:solidFill>
            </a:endParaRPr>
          </a:p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fr-FR" b="0" dirty="0" smtClean="0">
                <a:solidFill>
                  <a:srgbClr val="841D5D"/>
                </a:solidFill>
              </a:rPr>
              <a:t>L’enveloppe </a:t>
            </a:r>
            <a:r>
              <a:rPr lang="fr-FR" b="0" dirty="0">
                <a:solidFill>
                  <a:srgbClr val="841D5D"/>
                </a:solidFill>
              </a:rPr>
              <a:t>de protection, ainsi que la fiche d’identification </a:t>
            </a:r>
            <a:r>
              <a:rPr lang="fr-FR" b="0" dirty="0" smtClean="0">
                <a:solidFill>
                  <a:srgbClr val="841D5D"/>
                </a:solidFill>
              </a:rPr>
              <a:t>complétées, </a:t>
            </a:r>
            <a:r>
              <a:rPr lang="fr-FR" b="0" dirty="0">
                <a:solidFill>
                  <a:srgbClr val="841D5D"/>
                </a:solidFill>
              </a:rPr>
              <a:t>sont à insérer dans l’enveloppe T de retour du test. </a:t>
            </a:r>
            <a:endParaRPr lang="fr-FR" b="0" dirty="0" smtClean="0">
              <a:solidFill>
                <a:srgbClr val="841D5D"/>
              </a:solidFill>
            </a:endParaRPr>
          </a:p>
          <a:p>
            <a:pPr marL="0" lvl="2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fr-FR" b="0" dirty="0" smtClean="0">
                <a:solidFill>
                  <a:srgbClr val="841D5D"/>
                </a:solidFill>
              </a:rPr>
              <a:t>L’enveloppe </a:t>
            </a:r>
            <a:r>
              <a:rPr lang="fr-FR" b="0" dirty="0">
                <a:solidFill>
                  <a:srgbClr val="841D5D"/>
                </a:solidFill>
              </a:rPr>
              <a:t>doit être postée au plus tard 24 heures après la réalisation du test. </a:t>
            </a:r>
            <a:r>
              <a:rPr lang="fr-FR" b="0" dirty="0" smtClean="0">
                <a:solidFill>
                  <a:srgbClr val="841D5D"/>
                </a:solidFill>
              </a:rPr>
              <a:t/>
            </a:r>
            <a:br>
              <a:rPr lang="fr-FR" b="0" dirty="0" smtClean="0">
                <a:solidFill>
                  <a:srgbClr val="841D5D"/>
                </a:solidFill>
              </a:rPr>
            </a:br>
            <a:r>
              <a:rPr lang="fr-FR" b="0" dirty="0" smtClean="0">
                <a:solidFill>
                  <a:srgbClr val="841D5D"/>
                </a:solidFill>
              </a:rPr>
              <a:t>Envoyer l’enveloppe le plus rapidement possible après sa réalisation.</a:t>
            </a:r>
            <a:endParaRPr lang="fr-FR" b="0" dirty="0">
              <a:solidFill>
                <a:srgbClr val="841D5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8" name="Pentagone 7"/>
          <p:cNvSpPr/>
          <p:nvPr/>
        </p:nvSpPr>
        <p:spPr>
          <a:xfrm rot="5400000">
            <a:off x="1745688" y="2078872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/>
              <a:t>8</a:t>
            </a:r>
          </a:p>
        </p:txBody>
      </p:sp>
      <p:sp>
        <p:nvSpPr>
          <p:cNvPr id="13" name="Pentagone 12"/>
          <p:cNvSpPr/>
          <p:nvPr/>
        </p:nvSpPr>
        <p:spPr>
          <a:xfrm rot="5400000">
            <a:off x="1745688" y="2942968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 smtClean="0"/>
              <a:t>9</a:t>
            </a:r>
            <a:endParaRPr lang="fr-FR" sz="1000" b="1" dirty="0"/>
          </a:p>
        </p:txBody>
      </p:sp>
      <p:sp>
        <p:nvSpPr>
          <p:cNvPr id="14" name="Pentagone 13"/>
          <p:cNvSpPr/>
          <p:nvPr/>
        </p:nvSpPr>
        <p:spPr>
          <a:xfrm rot="5400000">
            <a:off x="1733845" y="3519008"/>
            <a:ext cx="216000" cy="180000"/>
          </a:xfrm>
          <a:prstGeom prst="homePlate">
            <a:avLst>
              <a:gd name="adj" fmla="val 30916"/>
            </a:avLst>
          </a:prstGeom>
          <a:solidFill>
            <a:srgbClr val="C8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rIns="0" rtlCol="0" anchor="ctr"/>
          <a:lstStyle/>
          <a:p>
            <a:pPr algn="ctr"/>
            <a:r>
              <a:rPr lang="fr-FR" sz="1000" b="1" dirty="0" smtClean="0"/>
              <a:t>10</a:t>
            </a:r>
            <a:endParaRPr lang="fr-FR" sz="1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841845" y="4509120"/>
            <a:ext cx="4170315" cy="1079884"/>
          </a:xfrm>
          <a:prstGeom prst="rect">
            <a:avLst/>
          </a:prstGeom>
          <a:solidFill>
            <a:srgbClr val="B4D7E1"/>
          </a:solidFill>
        </p:spPr>
        <p:txBody>
          <a:bodyPr wrap="square" lIns="108000" tIns="108000" rIns="108000" bIns="108000" anchor="ctr" anchorCtr="0">
            <a:spAutoFit/>
          </a:bodyPr>
          <a:lstStyle/>
          <a:p>
            <a:pPr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tabLst>
                <a:tab pos="4394200" algn="l"/>
                <a:tab pos="4749800" algn="l"/>
              </a:tabLst>
              <a:defRPr/>
            </a:pPr>
            <a:r>
              <a:rPr lang="fr-FR" sz="1400" dirty="0" smtClean="0">
                <a:latin typeface="+mj-lt"/>
                <a:cs typeface="Tahoma" pitchFamily="34" charset="0"/>
              </a:rPr>
              <a:t>Les résultats sont adressés sous 24 à 48 heures : </a:t>
            </a:r>
          </a:p>
          <a:p>
            <a:pPr marL="171450" indent="-171450"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buFontTx/>
              <a:buChar char="-"/>
              <a:tabLst>
                <a:tab pos="4394200" algn="l"/>
                <a:tab pos="4749800" algn="l"/>
              </a:tabLst>
              <a:defRPr/>
            </a:pPr>
            <a:r>
              <a:rPr lang="fr-FR" sz="1400" dirty="0">
                <a:latin typeface="+mj-lt"/>
                <a:cs typeface="Tahoma" pitchFamily="34" charset="0"/>
              </a:rPr>
              <a:t>a</a:t>
            </a:r>
            <a:r>
              <a:rPr lang="fr-FR" sz="1400" dirty="0" smtClean="0">
                <a:latin typeface="+mj-lt"/>
                <a:cs typeface="Tahoma" pitchFamily="34" charset="0"/>
              </a:rPr>
              <a:t>u patient,</a:t>
            </a:r>
          </a:p>
          <a:p>
            <a:pPr marL="171450" indent="-171450"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buFontTx/>
              <a:buChar char="-"/>
              <a:tabLst>
                <a:tab pos="4394200" algn="l"/>
                <a:tab pos="4749800" algn="l"/>
              </a:tabLst>
              <a:defRPr/>
            </a:pPr>
            <a:r>
              <a:rPr lang="fr-FR" sz="1400" dirty="0" smtClean="0">
                <a:latin typeface="+mj-lt"/>
                <a:cs typeface="Tahoma" pitchFamily="34" charset="0"/>
              </a:rPr>
              <a:t>au médecin traitant, </a:t>
            </a:r>
          </a:p>
          <a:p>
            <a:pPr marL="171450" indent="-171450" defTabSz="2413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EACDE"/>
              </a:buClr>
              <a:buFontTx/>
              <a:buChar char="-"/>
              <a:tabLst>
                <a:tab pos="4394200" algn="l"/>
                <a:tab pos="4749800" algn="l"/>
              </a:tabLst>
              <a:defRPr/>
            </a:pPr>
            <a:r>
              <a:rPr lang="fr-FR" sz="1400" dirty="0" smtClean="0">
                <a:latin typeface="+mj-lt"/>
                <a:cs typeface="Tahoma" pitchFamily="34" charset="0"/>
              </a:rPr>
              <a:t>à la structure de gestion</a:t>
            </a:r>
            <a:r>
              <a:rPr lang="fr-FR" sz="1400" b="1" dirty="0">
                <a:latin typeface="+mj-lt"/>
                <a:cs typeface="Tahoma" pitchFamily="34" charset="0"/>
              </a:rPr>
              <a:t>.</a:t>
            </a:r>
            <a:endParaRPr lang="fr-FR" sz="1400" dirty="0" smtClean="0">
              <a:latin typeface="+mj-lt"/>
              <a:cs typeface="Tahoma" pitchFamily="34" charset="0"/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7" r="72721" b="46937"/>
          <a:stretch/>
        </p:blipFill>
        <p:spPr bwMode="auto">
          <a:xfrm>
            <a:off x="447080" y="1908416"/>
            <a:ext cx="812552" cy="800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79" t="3738" r="45067" b="48910"/>
          <a:stretch/>
        </p:blipFill>
        <p:spPr bwMode="auto">
          <a:xfrm>
            <a:off x="388833" y="2780928"/>
            <a:ext cx="870799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Imag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91" t="4673" r="17773" b="47664"/>
          <a:stretch/>
        </p:blipFill>
        <p:spPr bwMode="auto">
          <a:xfrm>
            <a:off x="421680" y="3501008"/>
            <a:ext cx="8379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553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6092" y="1989136"/>
            <a:ext cx="2808000" cy="3960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2700000" sx="102000" sy="102000" algn="tl" rotWithShape="0">
              <a:srgbClr val="6E7072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FICHE D’IDENTIFICATION : </a:t>
            </a:r>
            <a:br>
              <a:rPr lang="fr-FR" dirty="0" smtClean="0"/>
            </a:br>
            <a:r>
              <a:rPr lang="fr-FR" i="1" dirty="0" smtClean="0"/>
              <a:t>un élément important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29" name="Image 28" descr=" FICHE_IDENTIFICATION_CCR_BDEF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613" y="2020862"/>
            <a:ext cx="2769748" cy="3919540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36" name="Rectangle 35"/>
          <p:cNvSpPr/>
          <p:nvPr/>
        </p:nvSpPr>
        <p:spPr bwMode="auto">
          <a:xfrm>
            <a:off x="3231091" y="4727821"/>
            <a:ext cx="2700000" cy="1188000"/>
          </a:xfrm>
          <a:prstGeom prst="rect">
            <a:avLst/>
          </a:prstGeom>
          <a:noFill/>
          <a:ln w="12700" cap="flat" cmpd="sng" algn="ctr">
            <a:solidFill>
              <a:srgbClr val="841D5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20000"/>
            </a:pPr>
            <a:endParaRPr lang="fr-FR" sz="1600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539750" y="1989138"/>
            <a:ext cx="2556000" cy="4319587"/>
          </a:xfrm>
          <a:prstGeom prst="rect">
            <a:avLst/>
          </a:prstGeom>
          <a:noFill/>
        </p:spPr>
        <p:txBody>
          <a:bodyPr vert="horz" lIns="0" tIns="0" rIns="0" bIns="7200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2E1DD"/>
              </a:buClr>
              <a:buNone/>
            </a:pPr>
            <a:r>
              <a:rPr lang="fr-FR" sz="1400" dirty="0" smtClean="0"/>
              <a:t>VOTRE PATIENT</a:t>
            </a:r>
            <a:endParaRPr lang="fr-FR" sz="1400" dirty="0" smtClean="0">
              <a:solidFill>
                <a:srgbClr val="0079A0"/>
              </a:solidFill>
            </a:endParaRPr>
          </a:p>
          <a:p>
            <a:pPr marL="0" lvl="1" indent="0">
              <a:buClr>
                <a:srgbClr val="841D5D"/>
              </a:buClr>
              <a:buNone/>
            </a:pPr>
            <a:r>
              <a:rPr lang="fr-FR" sz="1200" b="1" dirty="0" smtClean="0">
                <a:solidFill>
                  <a:srgbClr val="0079A0"/>
                </a:solidFill>
              </a:rPr>
              <a:t>A </a:t>
            </a:r>
            <a:r>
              <a:rPr lang="fr-FR" sz="1200" b="1" dirty="0">
                <a:solidFill>
                  <a:srgbClr val="0079A0"/>
                </a:solidFill>
              </a:rPr>
              <a:t>une lettre d’invitation</a:t>
            </a:r>
          </a:p>
          <a:p>
            <a:pPr marL="0" lvl="1" indent="0">
              <a:buClr>
                <a:srgbClr val="841D5D"/>
              </a:buClr>
              <a:buNone/>
            </a:pPr>
            <a:r>
              <a:rPr lang="fr-FR" sz="1200" dirty="0"/>
              <a:t>Il doit :</a:t>
            </a:r>
          </a:p>
          <a:p>
            <a:pPr marL="180000" lvl="1" indent="-180000">
              <a:buClr>
                <a:srgbClr val="00AEEF"/>
              </a:buClr>
            </a:pPr>
            <a:r>
              <a:rPr lang="fr-FR" sz="1200" dirty="0" smtClean="0"/>
              <a:t>remplir </a:t>
            </a:r>
            <a:r>
              <a:rPr lang="fr-FR" sz="1200" b="1" dirty="0">
                <a:solidFill>
                  <a:srgbClr val="0079A0"/>
                </a:solidFill>
              </a:rPr>
              <a:t>«</a:t>
            </a:r>
            <a:r>
              <a:rPr lang="fr-FR" sz="1200" b="1" dirty="0"/>
              <a:t> </a:t>
            </a:r>
            <a:r>
              <a:rPr lang="fr-FR" sz="1200" b="1" dirty="0">
                <a:solidFill>
                  <a:srgbClr val="0079A0"/>
                </a:solidFill>
              </a:rPr>
              <a:t>Date de </a:t>
            </a:r>
            <a:r>
              <a:rPr lang="fr-FR" sz="1200" b="1" dirty="0" smtClean="0">
                <a:solidFill>
                  <a:srgbClr val="0079A0"/>
                </a:solidFill>
              </a:rPr>
              <a:t>réalisation » </a:t>
            </a:r>
            <a:br>
              <a:rPr lang="fr-FR" sz="1200" b="1" dirty="0" smtClean="0">
                <a:solidFill>
                  <a:srgbClr val="0079A0"/>
                </a:solidFill>
              </a:rPr>
            </a:br>
            <a:r>
              <a:rPr lang="fr-FR" sz="1200" b="1" dirty="0" smtClean="0">
                <a:solidFill>
                  <a:srgbClr val="0079A0"/>
                </a:solidFill>
              </a:rPr>
              <a:t>et « N</a:t>
            </a:r>
            <a:r>
              <a:rPr lang="fr-FR" sz="1200" b="1" dirty="0">
                <a:solidFill>
                  <a:srgbClr val="0079A0"/>
                </a:solidFill>
              </a:rPr>
              <a:t>° de téléphone</a:t>
            </a:r>
            <a:r>
              <a:rPr lang="fr-FR" sz="1200" dirty="0"/>
              <a:t> </a:t>
            </a:r>
            <a:r>
              <a:rPr lang="fr-FR" sz="1200" b="1" dirty="0">
                <a:solidFill>
                  <a:srgbClr val="0079A0"/>
                </a:solidFill>
              </a:rPr>
              <a:t>»</a:t>
            </a:r>
          </a:p>
          <a:p>
            <a:pPr marL="180000" lvl="1" indent="-180000">
              <a:buClr>
                <a:srgbClr val="00AEEF"/>
              </a:buClr>
            </a:pPr>
            <a:r>
              <a:rPr lang="fr-FR" sz="1200" dirty="0" smtClean="0"/>
              <a:t>y </a:t>
            </a:r>
            <a:r>
              <a:rPr lang="fr-FR" sz="1200" b="1" dirty="0">
                <a:solidFill>
                  <a:srgbClr val="0079A0"/>
                </a:solidFill>
              </a:rPr>
              <a:t>coller la grande étiquette </a:t>
            </a:r>
            <a:r>
              <a:rPr lang="fr-FR" sz="1200" b="1" dirty="0" smtClean="0">
                <a:solidFill>
                  <a:srgbClr val="0079A0"/>
                </a:solidFill>
              </a:rPr>
              <a:t/>
            </a:r>
            <a:br>
              <a:rPr lang="fr-FR" sz="1200" b="1" dirty="0" smtClean="0">
                <a:solidFill>
                  <a:srgbClr val="0079A0"/>
                </a:solidFill>
              </a:rPr>
            </a:br>
            <a:r>
              <a:rPr lang="fr-FR" sz="1200" dirty="0" smtClean="0"/>
              <a:t>reçue </a:t>
            </a:r>
            <a:r>
              <a:rPr lang="fr-FR" sz="1200" dirty="0"/>
              <a:t>avec l’invitation</a:t>
            </a:r>
          </a:p>
          <a:p>
            <a:pPr marL="180000" lvl="1" indent="-180000">
              <a:buClr>
                <a:srgbClr val="00AEEF"/>
              </a:buClr>
            </a:pPr>
            <a:r>
              <a:rPr lang="fr-FR" sz="1200" dirty="0" smtClean="0"/>
              <a:t>coller </a:t>
            </a:r>
            <a:r>
              <a:rPr lang="fr-FR" sz="1200" dirty="0"/>
              <a:t>sur le tube la petite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étiquette </a:t>
            </a:r>
            <a:r>
              <a:rPr lang="fr-FR" sz="1200" dirty="0"/>
              <a:t>reçue avec l’invitation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et </a:t>
            </a:r>
            <a:r>
              <a:rPr lang="fr-FR" sz="1200" dirty="0"/>
              <a:t>la date de son prélèvement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de selles</a:t>
            </a:r>
          </a:p>
          <a:p>
            <a:pPr marL="180000" lvl="1" indent="-180000">
              <a:buClr>
                <a:srgbClr val="841D5D"/>
              </a:buClr>
              <a:buFont typeface="Wingdings" panose="05000000000000000000" pitchFamily="2" charset="2"/>
              <a:buChar char="§"/>
            </a:pPr>
            <a:endParaRPr lang="fr-FR" sz="1200" dirty="0" smtClean="0">
              <a:solidFill>
                <a:srgbClr val="0079A0"/>
              </a:solidFill>
            </a:endParaRPr>
          </a:p>
          <a:p>
            <a:pPr marL="0" lvl="1" indent="0">
              <a:buClr>
                <a:srgbClr val="841D5D"/>
              </a:buClr>
              <a:buNone/>
            </a:pPr>
            <a:r>
              <a:rPr lang="fr-FR" sz="1200" b="1" dirty="0" smtClean="0">
                <a:solidFill>
                  <a:srgbClr val="00AEEF"/>
                </a:solidFill>
              </a:rPr>
              <a:t>N’a </a:t>
            </a:r>
            <a:r>
              <a:rPr lang="fr-FR" sz="1200" b="1" dirty="0">
                <a:solidFill>
                  <a:srgbClr val="00AEEF"/>
                </a:solidFill>
              </a:rPr>
              <a:t>pas (plus) sa lettre d’invitation</a:t>
            </a:r>
          </a:p>
          <a:p>
            <a:pPr marL="0" lvl="1" indent="0">
              <a:buClr>
                <a:srgbClr val="841D5D"/>
              </a:buClr>
              <a:buNone/>
            </a:pPr>
            <a:r>
              <a:rPr lang="fr-FR" sz="1200" dirty="0"/>
              <a:t>Il doit :</a:t>
            </a:r>
          </a:p>
          <a:p>
            <a:pPr marL="180000" lvl="1" indent="-180000">
              <a:buClr>
                <a:srgbClr val="00AEEF"/>
              </a:buClr>
            </a:pPr>
            <a:r>
              <a:rPr lang="fr-FR" sz="1200" dirty="0" smtClean="0"/>
              <a:t>remplir </a:t>
            </a:r>
            <a:r>
              <a:rPr lang="fr-FR" sz="1200" b="1" dirty="0" smtClean="0">
                <a:solidFill>
                  <a:srgbClr val="00AEEF"/>
                </a:solidFill>
              </a:rPr>
              <a:t>« Date </a:t>
            </a:r>
            <a:r>
              <a:rPr lang="fr-FR" sz="1200" b="1" dirty="0">
                <a:solidFill>
                  <a:srgbClr val="00AEEF"/>
                </a:solidFill>
              </a:rPr>
              <a:t>de </a:t>
            </a:r>
            <a:r>
              <a:rPr lang="fr-FR" sz="1200" b="1" dirty="0" smtClean="0">
                <a:solidFill>
                  <a:srgbClr val="00AEEF"/>
                </a:solidFill>
              </a:rPr>
              <a:t>réalisation »</a:t>
            </a:r>
            <a:br>
              <a:rPr lang="fr-FR" sz="1200" b="1" dirty="0" smtClean="0">
                <a:solidFill>
                  <a:srgbClr val="00AEEF"/>
                </a:solidFill>
              </a:rPr>
            </a:br>
            <a:r>
              <a:rPr lang="fr-FR" sz="1200" b="1" dirty="0" smtClean="0">
                <a:solidFill>
                  <a:srgbClr val="00AEEF"/>
                </a:solidFill>
              </a:rPr>
              <a:t>et « N</a:t>
            </a:r>
            <a:r>
              <a:rPr lang="fr-FR" sz="1200" b="1" dirty="0">
                <a:solidFill>
                  <a:srgbClr val="00AEEF"/>
                </a:solidFill>
              </a:rPr>
              <a:t>° de téléphone »</a:t>
            </a:r>
          </a:p>
          <a:p>
            <a:pPr marL="180000" lvl="1" indent="-180000">
              <a:buClr>
                <a:srgbClr val="00AEEF"/>
              </a:buClr>
            </a:pPr>
            <a:r>
              <a:rPr lang="fr-FR" sz="1200" b="1" dirty="0">
                <a:solidFill>
                  <a:srgbClr val="00AEEF"/>
                </a:solidFill>
              </a:rPr>
              <a:t>remplir </a:t>
            </a:r>
            <a:r>
              <a:rPr lang="fr-FR" sz="1200" b="1" dirty="0" smtClean="0">
                <a:solidFill>
                  <a:srgbClr val="00AEEF"/>
                </a:solidFill>
              </a:rPr>
              <a:t>ces parties</a:t>
            </a:r>
            <a:endParaRPr lang="fr-FR" sz="1200" b="1" dirty="0">
              <a:solidFill>
                <a:srgbClr val="00AEEF"/>
              </a:solidFill>
            </a:endParaRPr>
          </a:p>
          <a:p>
            <a:pPr marL="180000" lvl="1" indent="-180000">
              <a:buClr>
                <a:srgbClr val="00AEEF"/>
              </a:buClr>
            </a:pPr>
            <a:r>
              <a:rPr lang="fr-FR" sz="1200" dirty="0"/>
              <a:t>remplir l’étiquette et la coller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sur </a:t>
            </a:r>
            <a:r>
              <a:rPr lang="fr-FR" sz="1200" dirty="0"/>
              <a:t>le tube de </a:t>
            </a:r>
            <a:r>
              <a:rPr lang="fr-FR" sz="1200" dirty="0" smtClean="0"/>
              <a:t>prélèvement</a:t>
            </a:r>
            <a:endParaRPr lang="fr-FR" sz="1200" dirty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6300191" y="1989136"/>
            <a:ext cx="2232621" cy="25560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2E1DD"/>
              </a:buClr>
              <a:buNone/>
            </a:pPr>
            <a:r>
              <a:rPr lang="fr-FR" sz="1400" dirty="0" smtClean="0">
                <a:solidFill>
                  <a:srgbClr val="841D5D"/>
                </a:solidFill>
              </a:rPr>
              <a:t>VOTRE IDENTIFICATION</a:t>
            </a:r>
            <a:endParaRPr lang="fr-FR" sz="1200" dirty="0" smtClean="0">
              <a:solidFill>
                <a:srgbClr val="841D5D"/>
              </a:solidFill>
            </a:endParaRPr>
          </a:p>
          <a:p>
            <a:pPr marL="0" lvl="1" indent="0">
              <a:buClr>
                <a:srgbClr val="841D5D"/>
              </a:buClr>
              <a:buNone/>
            </a:pPr>
            <a:r>
              <a:rPr lang="fr-FR" sz="1200" b="1" dirty="0" smtClean="0">
                <a:solidFill>
                  <a:srgbClr val="AA648C"/>
                </a:solidFill>
              </a:rPr>
              <a:t>Commande </a:t>
            </a:r>
            <a:r>
              <a:rPr lang="fr-FR" sz="1200" b="1" dirty="0">
                <a:solidFill>
                  <a:srgbClr val="AA648C"/>
                </a:solidFill>
              </a:rPr>
              <a:t>du kit réalisée </a:t>
            </a:r>
            <a:r>
              <a:rPr lang="fr-FR" sz="1200" b="1" dirty="0" smtClean="0">
                <a:solidFill>
                  <a:srgbClr val="AA648C"/>
                </a:solidFill>
              </a:rPr>
              <a:t/>
            </a:r>
            <a:br>
              <a:rPr lang="fr-FR" sz="1200" b="1" dirty="0" smtClean="0">
                <a:solidFill>
                  <a:srgbClr val="AA648C"/>
                </a:solidFill>
              </a:rPr>
            </a:br>
            <a:r>
              <a:rPr lang="fr-FR" sz="1200" b="1" dirty="0" smtClean="0">
                <a:solidFill>
                  <a:srgbClr val="AA648C"/>
                </a:solidFill>
              </a:rPr>
              <a:t>via l’espace </a:t>
            </a:r>
            <a:r>
              <a:rPr lang="fr-FR" sz="1200" b="1" dirty="0">
                <a:solidFill>
                  <a:srgbClr val="AA648C"/>
                </a:solidFill>
              </a:rPr>
              <a:t>pro </a:t>
            </a:r>
            <a:r>
              <a:rPr lang="fr-FR" sz="1200" b="1" dirty="0" smtClean="0">
                <a:solidFill>
                  <a:srgbClr val="AA648C"/>
                </a:solidFill>
              </a:rPr>
              <a:t>: </a:t>
            </a:r>
            <a:endParaRPr lang="fr-FR" sz="1200" dirty="0">
              <a:solidFill>
                <a:srgbClr val="AA648C"/>
              </a:solidFill>
            </a:endParaRPr>
          </a:p>
          <a:p>
            <a:pPr marL="180000" lvl="1" indent="-180000"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200" b="1" dirty="0" smtClean="0"/>
              <a:t>fiche </a:t>
            </a:r>
            <a:r>
              <a:rPr lang="fr-FR" sz="1200" b="1" smtClean="0"/>
              <a:t>préremplie</a:t>
            </a:r>
            <a:endParaRPr lang="fr-FR" sz="1200" b="1" dirty="0"/>
          </a:p>
          <a:p>
            <a:pPr marL="180000" lvl="1" indent="-180000">
              <a:buClr>
                <a:srgbClr val="841D5D"/>
              </a:buClr>
              <a:buFont typeface="Wingdings" panose="05000000000000000000" pitchFamily="2" charset="2"/>
              <a:buChar char="§"/>
            </a:pPr>
            <a:endParaRPr lang="fr-FR" sz="1200" dirty="0" smtClean="0"/>
          </a:p>
          <a:p>
            <a:pPr marL="0" lvl="1" indent="0">
              <a:buClr>
                <a:srgbClr val="841D5D"/>
              </a:buClr>
              <a:buNone/>
            </a:pPr>
            <a:r>
              <a:rPr lang="fr-FR" sz="1200" b="1" dirty="0" smtClean="0">
                <a:solidFill>
                  <a:srgbClr val="AA648C"/>
                </a:solidFill>
              </a:rPr>
              <a:t>Commande </a:t>
            </a:r>
            <a:r>
              <a:rPr lang="fr-FR" sz="1200" b="1" dirty="0">
                <a:solidFill>
                  <a:srgbClr val="AA648C"/>
                </a:solidFill>
              </a:rPr>
              <a:t>du kit auprès </a:t>
            </a:r>
            <a:r>
              <a:rPr lang="fr-FR" sz="1200" b="1" dirty="0" smtClean="0">
                <a:solidFill>
                  <a:srgbClr val="AA648C"/>
                </a:solidFill>
              </a:rPr>
              <a:t/>
            </a:r>
            <a:br>
              <a:rPr lang="fr-FR" sz="1200" b="1" dirty="0" smtClean="0">
                <a:solidFill>
                  <a:srgbClr val="AA648C"/>
                </a:solidFill>
              </a:rPr>
            </a:br>
            <a:r>
              <a:rPr lang="fr-FR" sz="1200" b="1" dirty="0" smtClean="0">
                <a:solidFill>
                  <a:srgbClr val="AA648C"/>
                </a:solidFill>
              </a:rPr>
              <a:t>de </a:t>
            </a:r>
            <a:r>
              <a:rPr lang="fr-FR" sz="1200" b="1" dirty="0">
                <a:solidFill>
                  <a:srgbClr val="AA648C"/>
                </a:solidFill>
              </a:rPr>
              <a:t>la structure de gestion : </a:t>
            </a:r>
          </a:p>
          <a:p>
            <a:pPr marL="180000" lvl="1" indent="-180000"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200" b="1" dirty="0" smtClean="0"/>
              <a:t>coller </a:t>
            </a:r>
            <a:r>
              <a:rPr lang="fr-FR" sz="1200" b="1" dirty="0"/>
              <a:t>l’étiquette remise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par </a:t>
            </a:r>
            <a:r>
              <a:rPr lang="fr-FR" sz="1200" dirty="0"/>
              <a:t>la structure de gestion </a:t>
            </a:r>
          </a:p>
          <a:p>
            <a:pPr marL="180000" lvl="1" indent="-180000">
              <a:buClr>
                <a:srgbClr val="841D5D"/>
              </a:buClr>
              <a:buFont typeface="Wingdings" panose="05000000000000000000" pitchFamily="2" charset="2"/>
              <a:buChar char="§"/>
            </a:pPr>
            <a:r>
              <a:rPr lang="fr-FR" sz="1200" dirty="0" smtClean="0"/>
              <a:t>ou  </a:t>
            </a:r>
            <a:r>
              <a:rPr lang="fr-FR" sz="1200" b="1" dirty="0">
                <a:solidFill>
                  <a:srgbClr val="841D5D"/>
                </a:solidFill>
              </a:rPr>
              <a:t>remplir cette </a:t>
            </a:r>
            <a:r>
              <a:rPr lang="fr-FR" sz="1200" b="1" dirty="0" smtClean="0">
                <a:solidFill>
                  <a:srgbClr val="841D5D"/>
                </a:solidFill>
              </a:rPr>
              <a:t>partie.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11960" y="2499667"/>
            <a:ext cx="144016" cy="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068322" y="2787952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en angle 36"/>
          <p:cNvCxnSpPr>
            <a:stCxn id="28" idx="3"/>
            <a:endCxn id="27" idx="0"/>
          </p:cNvCxnSpPr>
          <p:nvPr/>
        </p:nvCxnSpPr>
        <p:spPr>
          <a:xfrm flipV="1">
            <a:off x="1212338" y="2499667"/>
            <a:ext cx="3071630" cy="365834"/>
          </a:xfrm>
          <a:prstGeom prst="bentConnector4">
            <a:avLst>
              <a:gd name="adj1" fmla="val 55801"/>
              <a:gd name="adj2" fmla="val 162487"/>
            </a:avLst>
          </a:prstGeom>
          <a:ln>
            <a:solidFill>
              <a:srgbClr val="0079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01324" y="3193016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374498" y="3193016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557308" y="5416386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en angle 54"/>
          <p:cNvCxnSpPr>
            <a:stCxn id="54" idx="3"/>
            <a:endCxn id="56" idx="1"/>
          </p:cNvCxnSpPr>
          <p:nvPr/>
        </p:nvCxnSpPr>
        <p:spPr>
          <a:xfrm flipV="1">
            <a:off x="701324" y="4424897"/>
            <a:ext cx="2646540" cy="1069038"/>
          </a:xfrm>
          <a:prstGeom prst="bentConnector3">
            <a:avLst>
              <a:gd name="adj1" fmla="val 92266"/>
            </a:avLst>
          </a:prstGeom>
          <a:ln>
            <a:solidFill>
              <a:srgbClr val="00A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47864" y="4347348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127026" y="3986324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en angle 57"/>
          <p:cNvCxnSpPr>
            <a:stCxn id="57" idx="1"/>
            <a:endCxn id="59" idx="3"/>
          </p:cNvCxnSpPr>
          <p:nvPr/>
        </p:nvCxnSpPr>
        <p:spPr>
          <a:xfrm rot="10800000" flipV="1">
            <a:off x="5810538" y="4063873"/>
            <a:ext cx="2316488" cy="1519826"/>
          </a:xfrm>
          <a:prstGeom prst="bentConnector3">
            <a:avLst>
              <a:gd name="adj1" fmla="val 60731"/>
            </a:avLst>
          </a:prstGeom>
          <a:ln>
            <a:solidFill>
              <a:srgbClr val="841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652120" y="5506150"/>
            <a:ext cx="158418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 bwMode="auto">
          <a:xfrm>
            <a:off x="3288467" y="2756093"/>
            <a:ext cx="1008000" cy="756000"/>
          </a:xfrm>
          <a:prstGeom prst="rect">
            <a:avLst/>
          </a:prstGeom>
          <a:noFill/>
          <a:ln w="12700" cap="flat" cmpd="sng" algn="ctr">
            <a:solidFill>
              <a:srgbClr val="0079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20000"/>
            </a:pPr>
            <a:endParaRPr lang="fr-FR" sz="1600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231091" y="3609152"/>
            <a:ext cx="2700000" cy="1080000"/>
          </a:xfrm>
          <a:prstGeom prst="rect">
            <a:avLst/>
          </a:prstGeom>
          <a:noFill/>
          <a:ln w="12700" cap="flat" cmpd="sng" algn="ctr">
            <a:solidFill>
              <a:srgbClr val="00AEE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20000"/>
            </a:pPr>
            <a:endParaRPr lang="fr-FR" sz="1600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6096" y="2499667"/>
            <a:ext cx="144016" cy="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en angle 32"/>
          <p:cNvCxnSpPr>
            <a:stCxn id="28" idx="3"/>
            <a:endCxn id="32" idx="0"/>
          </p:cNvCxnSpPr>
          <p:nvPr/>
        </p:nvCxnSpPr>
        <p:spPr>
          <a:xfrm flipV="1">
            <a:off x="1212338" y="2499667"/>
            <a:ext cx="4295766" cy="365834"/>
          </a:xfrm>
          <a:prstGeom prst="bentConnector4">
            <a:avLst>
              <a:gd name="adj1" fmla="val 39957"/>
              <a:gd name="adj2" fmla="val 162487"/>
            </a:avLst>
          </a:prstGeom>
          <a:ln>
            <a:solidFill>
              <a:srgbClr val="0079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41" idx="3"/>
            <a:endCxn id="44" idx="1"/>
          </p:cNvCxnSpPr>
          <p:nvPr/>
        </p:nvCxnSpPr>
        <p:spPr>
          <a:xfrm>
            <a:off x="845340" y="3270565"/>
            <a:ext cx="2529158" cy="0"/>
          </a:xfrm>
          <a:prstGeom prst="straightConnector1">
            <a:avLst/>
          </a:prstGeom>
          <a:ln>
            <a:solidFill>
              <a:srgbClr val="0079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268510" y="5024477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en angle 47"/>
          <p:cNvCxnSpPr>
            <a:stCxn id="43" idx="3"/>
            <a:endCxn id="60" idx="2"/>
          </p:cNvCxnSpPr>
          <p:nvPr/>
        </p:nvCxnSpPr>
        <p:spPr>
          <a:xfrm flipV="1">
            <a:off x="1412526" y="2842090"/>
            <a:ext cx="1637850" cy="2259936"/>
          </a:xfrm>
          <a:prstGeom prst="bentConnector2">
            <a:avLst/>
          </a:prstGeom>
          <a:ln>
            <a:solidFill>
              <a:srgbClr val="00AEE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78368" y="2686992"/>
            <a:ext cx="144016" cy="15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en angle 60"/>
          <p:cNvCxnSpPr>
            <a:stCxn id="60" idx="2"/>
            <a:endCxn id="27" idx="2"/>
          </p:cNvCxnSpPr>
          <p:nvPr/>
        </p:nvCxnSpPr>
        <p:spPr>
          <a:xfrm rot="5400000" flipH="1" flipV="1">
            <a:off x="3531960" y="2090083"/>
            <a:ext cx="270423" cy="1233592"/>
          </a:xfrm>
          <a:prstGeom prst="bentConnector3">
            <a:avLst>
              <a:gd name="adj1" fmla="val 53344"/>
            </a:avLst>
          </a:prstGeom>
          <a:ln>
            <a:solidFill>
              <a:srgbClr val="00A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>
            <a:stCxn id="60" idx="2"/>
            <a:endCxn id="32" idx="2"/>
          </p:cNvCxnSpPr>
          <p:nvPr/>
        </p:nvCxnSpPr>
        <p:spPr>
          <a:xfrm rot="5400000" flipH="1" flipV="1">
            <a:off x="4144028" y="1478015"/>
            <a:ext cx="270423" cy="2457728"/>
          </a:xfrm>
          <a:prstGeom prst="bentConnector3">
            <a:avLst>
              <a:gd name="adj1" fmla="val 53348"/>
            </a:avLst>
          </a:prstGeom>
          <a:ln>
            <a:solidFill>
              <a:srgbClr val="00A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159083" y="3512093"/>
            <a:ext cx="1556933" cy="0"/>
          </a:xfrm>
          <a:prstGeom prst="straightConnector1">
            <a:avLst/>
          </a:prstGeom>
          <a:ln>
            <a:solidFill>
              <a:srgbClr val="00AE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3154238" y="3512093"/>
            <a:ext cx="0" cy="912806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182" y="1746938"/>
            <a:ext cx="5993916" cy="3177498"/>
          </a:xfrm>
          <a:prstGeom prst="rect">
            <a:avLst/>
          </a:prstGeom>
        </p:spPr>
      </p:pic>
      <p:sp>
        <p:nvSpPr>
          <p:cNvPr id="29" name="Espace réservé du contenu 28"/>
          <p:cNvSpPr>
            <a:spLocks noGrp="1"/>
          </p:cNvSpPr>
          <p:nvPr>
            <p:ph idx="1"/>
          </p:nvPr>
        </p:nvSpPr>
        <p:spPr>
          <a:xfrm>
            <a:off x="251519" y="1916831"/>
            <a:ext cx="8281293" cy="43200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Acheminement vers le </a:t>
            </a:r>
            <a:r>
              <a:rPr lang="fr-FR" dirty="0" smtClean="0"/>
              <a:t>laboratoire</a:t>
            </a:r>
            <a:endParaRPr lang="fr-FR" dirty="0"/>
          </a:p>
          <a:p>
            <a:pPr lvl="1"/>
            <a:r>
              <a:rPr lang="fr-FR" dirty="0"/>
              <a:t>Métropole : </a:t>
            </a:r>
            <a:r>
              <a:rPr lang="fr-FR" dirty="0" smtClean="0"/>
              <a:t>24 heures</a:t>
            </a:r>
            <a:endParaRPr lang="fr-FR" dirty="0"/>
          </a:p>
          <a:p>
            <a:pPr lvl="1"/>
            <a:r>
              <a:rPr lang="fr-FR" dirty="0"/>
              <a:t>DOM : </a:t>
            </a:r>
            <a:r>
              <a:rPr lang="fr-FR" dirty="0" smtClean="0"/>
              <a:t>48 heures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Transmission des résultats au médecin: </a:t>
            </a:r>
          </a:p>
          <a:p>
            <a:pPr lvl="1"/>
            <a:r>
              <a:rPr lang="fr-FR" dirty="0" smtClean="0"/>
              <a:t>Par courrier</a:t>
            </a:r>
          </a:p>
          <a:p>
            <a:pPr lvl="1">
              <a:spcAft>
                <a:spcPts val="1200"/>
              </a:spcAft>
            </a:pPr>
            <a:r>
              <a:rPr lang="fr-FR" dirty="0" smtClean="0"/>
              <a:t>Par serveur ou messagerie sécurisée</a:t>
            </a:r>
          </a:p>
          <a:p>
            <a:pPr lvl="1">
              <a:spcAft>
                <a:spcPts val="1200"/>
              </a:spcAft>
              <a:buNone/>
            </a:pPr>
            <a:r>
              <a:rPr lang="fr-FR" dirty="0" smtClean="0"/>
              <a:t>La personne reçoit son résultat par courrier ou en se connectant à un site sécurisé. </a:t>
            </a:r>
          </a:p>
          <a:p>
            <a:pPr lvl="1">
              <a:buNone/>
            </a:pPr>
            <a:r>
              <a:rPr lang="fr-FR" dirty="0" smtClean="0"/>
              <a:t>La structure de gestion est destinataire des résultats.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CENTRALISÉE ET ACCÈS AUX RÉSULTATS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3" cstate="print"/>
          <a:srcRect l="80158" t="11735" r="5552" b="69727"/>
          <a:stretch/>
        </p:blipFill>
        <p:spPr>
          <a:xfrm>
            <a:off x="539552" y="2960456"/>
            <a:ext cx="1234783" cy="10937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1708932" y="3060334"/>
            <a:ext cx="1355238" cy="1093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Guadeloupe, Martinique, Guyane, </a:t>
            </a:r>
            <a:br>
              <a:rPr lang="fr-FR" sz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</a:br>
            <a:r>
              <a:rPr lang="fr-FR" sz="1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La Réunion, Mayotte</a:t>
            </a:r>
          </a:p>
        </p:txBody>
      </p:sp>
    </p:spTree>
    <p:extLst>
      <p:ext uri="{BB962C8B-B14F-4D97-AF65-F5344CB8AC3E}">
        <p14:creationId xmlns:p14="http://schemas.microsoft.com/office/powerpoint/2010/main" xmlns="" val="37379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/ </a:t>
            </a:r>
            <a:r>
              <a:rPr lang="fr-FR" dirty="0"/>
              <a:t>Les cas particuliers ne relevant pas</a:t>
            </a:r>
            <a:br>
              <a:rPr lang="fr-FR" dirty="0"/>
            </a:br>
            <a:r>
              <a:rPr lang="fr-FR" dirty="0"/>
              <a:t>du dépistage par test immunologique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48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AGIR FACE AUX SYMPTÔMES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Que ce soit au moment de la remise du test ou en termes de sensibilisation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pour </a:t>
            </a:r>
            <a:r>
              <a:rPr lang="fr-FR" dirty="0"/>
              <a:t>les </a:t>
            </a:r>
            <a:r>
              <a:rPr lang="fr-FR" dirty="0" smtClean="0"/>
              <a:t>2 </a:t>
            </a:r>
            <a:r>
              <a:rPr lang="fr-FR" dirty="0"/>
              <a:t>ans qui suivront un test de dépistage négatif :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personnes présentant une symptomatologie évocatrice de cancer colorectal </a:t>
            </a:r>
            <a:br>
              <a:rPr lang="fr-FR" dirty="0"/>
            </a:br>
            <a:r>
              <a:rPr lang="fr-FR" dirty="0"/>
              <a:t>relèvent d’une </a:t>
            </a:r>
            <a:r>
              <a:rPr lang="fr-FR" b="1" dirty="0"/>
              <a:t>coloscopie de diagnostic</a:t>
            </a:r>
          </a:p>
          <a:p>
            <a:pPr lvl="1"/>
            <a:r>
              <a:rPr lang="fr-FR" b="0" dirty="0" smtClean="0"/>
              <a:t>les </a:t>
            </a:r>
            <a:r>
              <a:rPr lang="fr-FR" b="0" dirty="0"/>
              <a:t>symptômes les plus évocateurs sont les </a:t>
            </a:r>
            <a:r>
              <a:rPr lang="fr-FR" b="0" dirty="0" smtClean="0"/>
              <a:t>suivants :</a:t>
            </a:r>
            <a:endParaRPr lang="fr-FR" b="0" dirty="0"/>
          </a:p>
          <a:p>
            <a:pPr lvl="2"/>
            <a:r>
              <a:rPr lang="fr-FR" dirty="0"/>
              <a:t>présence de sang </a:t>
            </a:r>
            <a:r>
              <a:rPr lang="fr-FR" b="0" dirty="0"/>
              <a:t>(rouge ou noir) dans les </a:t>
            </a:r>
            <a:r>
              <a:rPr lang="fr-FR" b="0" dirty="0" smtClean="0"/>
              <a:t>selles,</a:t>
            </a:r>
            <a:endParaRPr lang="fr-FR" b="0" dirty="0"/>
          </a:p>
          <a:p>
            <a:pPr lvl="2"/>
            <a:r>
              <a:rPr lang="fr-FR" dirty="0"/>
              <a:t>douleurs abdominales </a:t>
            </a:r>
            <a:r>
              <a:rPr lang="fr-FR" b="0" dirty="0" smtClean="0"/>
              <a:t>d’apparition </a:t>
            </a:r>
            <a:r>
              <a:rPr lang="fr-FR" b="0" dirty="0"/>
              <a:t>récente, persistantes ou inexpliquées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(</a:t>
            </a:r>
            <a:r>
              <a:rPr lang="fr-FR" b="0" dirty="0"/>
              <a:t>surtout après 50 ans</a:t>
            </a:r>
            <a:r>
              <a:rPr lang="fr-FR" b="0" dirty="0" smtClean="0"/>
              <a:t>),</a:t>
            </a:r>
            <a:endParaRPr lang="fr-FR" b="0" dirty="0"/>
          </a:p>
          <a:p>
            <a:pPr lvl="2"/>
            <a:r>
              <a:rPr lang="fr-FR" dirty="0"/>
              <a:t>troubles du transit d’apparition </a:t>
            </a:r>
            <a:r>
              <a:rPr lang="fr-FR" dirty="0" smtClean="0"/>
              <a:t>récente : </a:t>
            </a:r>
            <a:r>
              <a:rPr lang="fr-FR" b="0" dirty="0"/>
              <a:t>diarrhée ou une constipation inhabituelle,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ou </a:t>
            </a:r>
            <a:r>
              <a:rPr lang="fr-FR" b="0" dirty="0"/>
              <a:t>une alternance de ces états, coliques violentes, syndrome rectal (faux besoins,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ténesme</a:t>
            </a:r>
            <a:r>
              <a:rPr lang="fr-FR" b="0" dirty="0"/>
              <a:t>, épreintes</a:t>
            </a:r>
            <a:r>
              <a:rPr lang="fr-FR" b="0" dirty="0" smtClean="0"/>
              <a:t>),</a:t>
            </a:r>
            <a:endParaRPr lang="fr-FR" b="0" dirty="0"/>
          </a:p>
          <a:p>
            <a:pPr lvl="2"/>
            <a:r>
              <a:rPr lang="fr-FR" dirty="0"/>
              <a:t>amaigrissement</a:t>
            </a:r>
            <a:r>
              <a:rPr lang="fr-FR" b="0" dirty="0"/>
              <a:t> </a:t>
            </a:r>
            <a:r>
              <a:rPr lang="fr-FR" b="0" dirty="0" smtClean="0"/>
              <a:t>inexpliqué,</a:t>
            </a:r>
            <a:endParaRPr lang="fr-FR" b="0" dirty="0"/>
          </a:p>
          <a:p>
            <a:pPr lvl="2"/>
            <a:r>
              <a:rPr lang="fr-FR" dirty="0" smtClean="0"/>
              <a:t>[anémie ferriprive].</a:t>
            </a:r>
            <a:endParaRPr lang="fr-FR" dirty="0"/>
          </a:p>
          <a:p>
            <a:endParaRPr lang="fr-FR" dirty="0" smtClean="0">
              <a:solidFill>
                <a:srgbClr val="990099"/>
              </a:solidFill>
            </a:endParaRPr>
          </a:p>
          <a:p>
            <a:r>
              <a:rPr lang="fr-FR" dirty="0" smtClean="0">
                <a:solidFill>
                  <a:srgbClr val="990099"/>
                </a:solidFill>
              </a:rPr>
              <a:t>Vous devez adresser ces personnes </a:t>
            </a:r>
            <a:r>
              <a:rPr lang="fr-FR" dirty="0">
                <a:solidFill>
                  <a:srgbClr val="990099"/>
                </a:solidFill>
              </a:rPr>
              <a:t>à un </a:t>
            </a:r>
            <a:r>
              <a:rPr lang="fr-FR" dirty="0" smtClean="0">
                <a:solidFill>
                  <a:srgbClr val="990099"/>
                </a:solidFill>
              </a:rPr>
              <a:t>gastro-entérologue.</a:t>
            </a:r>
            <a:endParaRPr lang="fr-FR" dirty="0">
              <a:solidFill>
                <a:srgbClr val="9900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60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PATIENTS À RISQUE MOYEN : </a:t>
            </a:r>
            <a:br>
              <a:rPr lang="fr-FR" dirty="0" smtClean="0"/>
            </a:br>
            <a:r>
              <a:rPr lang="fr-FR" i="1" dirty="0" smtClean="0"/>
              <a:t>dans quels cas ne pas faire ou différer le test ?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1"/>
            <a:ext cx="8640960" cy="4464000"/>
          </a:xfrm>
        </p:spPr>
        <p:txBody>
          <a:bodyPr>
            <a:normAutofit/>
          </a:bodyPr>
          <a:lstStyle/>
          <a:p>
            <a:r>
              <a:rPr lang="fr-FR" dirty="0"/>
              <a:t>Si le résultat d’un test est positif, il est inutile de refaire un test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confirmation 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b="0" dirty="0" smtClean="0"/>
              <a:t>la </a:t>
            </a:r>
            <a:r>
              <a:rPr lang="fr-FR" b="0" dirty="0"/>
              <a:t>personne doit être adressée à un </a:t>
            </a:r>
            <a:r>
              <a:rPr lang="fr-FR" b="0" dirty="0" smtClean="0"/>
              <a:t>gastro-entérologue</a:t>
            </a:r>
            <a:endParaRPr lang="fr-FR" b="0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personne est en droit de refuser ce </a:t>
            </a:r>
            <a:r>
              <a:rPr lang="fr-FR" dirty="0" smtClean="0"/>
              <a:t>dépistage.</a:t>
            </a:r>
          </a:p>
          <a:p>
            <a:pPr lvl="1"/>
            <a:r>
              <a:rPr lang="fr-FR" b="0" dirty="0" smtClean="0"/>
              <a:t>Elle </a:t>
            </a:r>
            <a:r>
              <a:rPr lang="fr-FR" b="0" dirty="0"/>
              <a:t>doit notifier son refus à la structure de gestion pour être considérée comme définitivement inéligible.</a:t>
            </a:r>
          </a:p>
          <a:p>
            <a:pPr lvl="1"/>
            <a:r>
              <a:rPr lang="fr-FR" b="0" dirty="0"/>
              <a:t>Le médecin transmet également l’information du refus à la structure de gestion</a:t>
            </a:r>
            <a:r>
              <a:rPr lang="fr-FR" b="0" dirty="0" smtClean="0"/>
              <a:t>.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36</a:t>
            </a:fld>
            <a:endParaRPr lang="fr-FR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1150805"/>
              </p:ext>
            </p:extLst>
          </p:nvPr>
        </p:nvGraphicFramePr>
        <p:xfrm>
          <a:off x="539750" y="2983740"/>
          <a:ext cx="7993063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8497"/>
                <a:gridCol w="3104566"/>
              </a:tblGrid>
              <a:tr h="357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EXAMENS ANTÉRIEURS JUSTIFIANT</a:t>
                      </a:r>
                    </a:p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LE 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REPORT DU TEST IMMUNOLOGIQUE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DURÉE DU REPORT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1D5D"/>
                    </a:solidFill>
                  </a:tcPr>
                </a:tc>
              </a:tr>
              <a:tr h="1003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fr-FR" sz="1200" kern="1200" baseline="0" dirty="0" smtClean="0">
                          <a:solidFill>
                            <a:srgbClr val="6E7072"/>
                          </a:solidFill>
                        </a:rPr>
                        <a:t>C</a:t>
                      </a:r>
                      <a:r>
                        <a:rPr lang="fr-FR" sz="1200" kern="1200" dirty="0" smtClean="0">
                          <a:solidFill>
                            <a:srgbClr val="6E7072"/>
                          </a:solidFill>
                        </a:rPr>
                        <a:t>oloscopie totale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200" kern="1200" dirty="0" smtClean="0">
                        <a:solidFill>
                          <a:srgbClr val="6E7072"/>
                        </a:solidFill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fr-FR" sz="1200" kern="1200" dirty="0" err="1" smtClean="0">
                          <a:solidFill>
                            <a:srgbClr val="6E7072"/>
                          </a:solidFill>
                        </a:rPr>
                        <a:t>Coloscanner</a:t>
                      </a:r>
                      <a:r>
                        <a:rPr lang="fr-FR" sz="1200" kern="1200" dirty="0" smtClean="0">
                          <a:solidFill>
                            <a:srgbClr val="6E7072"/>
                          </a:solidFill>
                        </a:rPr>
                        <a:t> seul ou</a:t>
                      </a:r>
                      <a:r>
                        <a:rPr lang="fr-FR" sz="1200" kern="1200" baseline="0" dirty="0" smtClean="0">
                          <a:solidFill>
                            <a:srgbClr val="6E7072"/>
                          </a:solidFill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rgbClr val="6E7072"/>
                          </a:solidFill>
                        </a:rPr>
                        <a:t>coloscopie incomplète suivie d’un </a:t>
                      </a:r>
                      <a:r>
                        <a:rPr lang="fr-FR" sz="1200" kern="1200" dirty="0" err="1" smtClean="0">
                          <a:solidFill>
                            <a:srgbClr val="6E7072"/>
                          </a:solidFill>
                        </a:rPr>
                        <a:t>coloscanner</a:t>
                      </a:r>
                      <a:r>
                        <a:rPr lang="fr-FR" sz="1200" kern="1200" dirty="0" smtClean="0">
                          <a:solidFill>
                            <a:srgbClr val="6E7072"/>
                          </a:solidFill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sz="1200" kern="1200" dirty="0" smtClean="0">
                        <a:solidFill>
                          <a:srgbClr val="6E7072"/>
                        </a:solidFill>
                      </a:endParaRPr>
                    </a:p>
                    <a:p>
                      <a:r>
                        <a:rPr lang="fr-FR" sz="1200" kern="1200" dirty="0" smtClean="0">
                          <a:solidFill>
                            <a:srgbClr val="6E7072"/>
                          </a:solidFill>
                        </a:rPr>
                        <a:t>Test de recherche de sang dans les selles</a:t>
                      </a:r>
                      <a:endParaRPr lang="fr-FR" sz="1200" dirty="0">
                        <a:solidFill>
                          <a:srgbClr val="6E70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b="1" dirty="0" smtClean="0">
                          <a:solidFill>
                            <a:srgbClr val="6E7072"/>
                          </a:solidFill>
                        </a:rPr>
                        <a:t>5 ans </a:t>
                      </a:r>
                    </a:p>
                    <a:p>
                      <a:endParaRPr lang="fr-FR" sz="1200" dirty="0" smtClean="0">
                        <a:solidFill>
                          <a:srgbClr val="6E7072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6E7072"/>
                          </a:solidFill>
                        </a:rPr>
                        <a:t>2 ans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</a:rPr>
                        <a:t> – sous réserve</a:t>
                      </a:r>
                      <a:r>
                        <a:rPr lang="fr-FR" sz="1200" baseline="0" dirty="0" smtClean="0">
                          <a:solidFill>
                            <a:srgbClr val="6E7072"/>
                          </a:solidFill>
                        </a:rPr>
                        <a:t> d’un avis médical</a:t>
                      </a:r>
                      <a:endParaRPr lang="fr-FR" sz="1200" dirty="0" smtClean="0">
                        <a:solidFill>
                          <a:srgbClr val="6E7072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6E7072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6E7072"/>
                          </a:solidFill>
                        </a:rPr>
                        <a:t>2</a:t>
                      </a:r>
                      <a:r>
                        <a:rPr lang="fr-FR" sz="1200" b="1" baseline="0" dirty="0" smtClean="0">
                          <a:solidFill>
                            <a:srgbClr val="6E7072"/>
                          </a:solidFill>
                        </a:rPr>
                        <a:t> ans </a:t>
                      </a:r>
                      <a:endParaRPr lang="fr-FR" sz="1200" b="1" dirty="0" smtClean="0">
                        <a:solidFill>
                          <a:srgbClr val="6E70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44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/ </a:t>
            </a:r>
            <a:r>
              <a:rPr lang="fr-FR" dirty="0"/>
              <a:t>Les outils à disposition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/>
              <a:t>médecin </a:t>
            </a:r>
            <a:r>
              <a:rPr lang="fr-FR" dirty="0" smtClean="0"/>
              <a:t>généraliste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6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ET OUTILS POUR AGIR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pour votre pratique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Des fiches d’aide à la pratique </a:t>
            </a:r>
            <a:endParaRPr lang="fr-FR" dirty="0" smtClean="0"/>
          </a:p>
          <a:p>
            <a:pPr lvl="2"/>
            <a:r>
              <a:rPr lang="fr-FR" dirty="0" smtClean="0"/>
              <a:t>«</a:t>
            </a:r>
            <a:r>
              <a:rPr lang="fr-FR" dirty="0"/>
              <a:t> Le médecin traitant acteur du dépistage organisé du cancer colorectal » </a:t>
            </a:r>
            <a:endParaRPr lang="fr-FR" dirty="0" smtClean="0"/>
          </a:p>
          <a:p>
            <a:pPr lvl="2"/>
            <a:r>
              <a:rPr lang="fr-FR" dirty="0"/>
              <a:t>« Dépistage par test immunologique et autres modalités </a:t>
            </a:r>
            <a:r>
              <a:rPr lang="fr-FR" dirty="0" smtClean="0"/>
              <a:t>»</a:t>
            </a:r>
            <a:endParaRPr lang="fr-FR" dirty="0"/>
          </a:p>
          <a:p>
            <a:pPr lvl="1"/>
            <a:r>
              <a:rPr lang="fr-FR" dirty="0" smtClean="0"/>
              <a:t>Un </a:t>
            </a:r>
            <a:r>
              <a:rPr lang="fr-FR" dirty="0"/>
              <a:t>espace d’information sur e-cancer.fr</a:t>
            </a:r>
          </a:p>
          <a:p>
            <a:pPr lvl="1"/>
            <a:r>
              <a:rPr lang="fr-FR" dirty="0"/>
              <a:t>Ce diaporama en format </a:t>
            </a:r>
            <a:r>
              <a:rPr lang="fr-FR" dirty="0" smtClean="0"/>
              <a:t>e-</a:t>
            </a:r>
            <a:r>
              <a:rPr lang="fr-FR" dirty="0" err="1" smtClean="0"/>
              <a:t>pdf</a:t>
            </a:r>
            <a:r>
              <a:rPr lang="fr-FR" dirty="0" smtClean="0"/>
              <a:t> (mis en ligne fin avril)</a:t>
            </a:r>
            <a:endParaRPr lang="fr-FR" dirty="0"/>
          </a:p>
          <a:p>
            <a:pPr lvl="1"/>
            <a:r>
              <a:rPr lang="fr-FR" dirty="0"/>
              <a:t>Un module e-</a:t>
            </a:r>
            <a:r>
              <a:rPr lang="fr-FR" dirty="0" err="1"/>
              <a:t>fmc</a:t>
            </a:r>
            <a:r>
              <a:rPr lang="fr-FR" dirty="0"/>
              <a:t> réalisé avec </a:t>
            </a:r>
            <a:r>
              <a:rPr lang="fr-FR" i="1" dirty="0" smtClean="0"/>
              <a:t>Le </a:t>
            </a:r>
            <a:r>
              <a:rPr lang="fr-FR" i="1" dirty="0"/>
              <a:t>Quotidien du </a:t>
            </a:r>
            <a:r>
              <a:rPr lang="fr-FR" i="1" dirty="0" smtClean="0"/>
              <a:t>médecin </a:t>
            </a:r>
            <a:r>
              <a:rPr lang="fr-FR" dirty="0" smtClean="0"/>
              <a:t>(disponible fin avril)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42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537272"/>
            <a:ext cx="4167125" cy="23400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ET OUTILS POUR AGIR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pour </a:t>
            </a:r>
            <a:r>
              <a:rPr lang="fr-FR" i="1" dirty="0" smtClean="0"/>
              <a:t>vos patients</a:t>
            </a:r>
            <a:endParaRPr lang="fr-FR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vos patients :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dépliant d’information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mode d’emploi vidéo en plus du mode </a:t>
            </a:r>
            <a:r>
              <a:rPr lang="fr-FR" dirty="0" smtClean="0"/>
              <a:t>d’emploi </a:t>
            </a:r>
            <a:r>
              <a:rPr lang="fr-FR" dirty="0"/>
              <a:t>contenu dans le kit</a:t>
            </a:r>
          </a:p>
          <a:p>
            <a:pPr lvl="1"/>
            <a:r>
              <a:rPr lang="fr-FR" dirty="0" smtClean="0"/>
              <a:t>une </a:t>
            </a:r>
            <a:r>
              <a:rPr lang="fr-FR" dirty="0"/>
              <a:t>vidéo pédagogique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espace d’information sur e-cancer.fr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466778" y="4509765"/>
            <a:ext cx="2016199" cy="194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smtClean="0"/>
              <a:t>Une </a:t>
            </a:r>
            <a:r>
              <a:rPr lang="fr-FR" b="0" dirty="0"/>
              <a:t>campagne d’information nationale dans les </a:t>
            </a:r>
            <a:r>
              <a:rPr lang="fr-FR" b="0" dirty="0" smtClean="0"/>
              <a:t>médias en mai 2015.</a:t>
            </a:r>
            <a:endParaRPr lang="fr-FR" b="0" dirty="0"/>
          </a:p>
        </p:txBody>
      </p:sp>
      <p:pic>
        <p:nvPicPr>
          <p:cNvPr id="9" name="Picture 2" descr="J:\Campagnes de comm\Dépistage\Créations déf et droits +historique crea\2015\COLON\Depliant CCR_DEPCCR15\Depliant_DEPCCR15_JPG\Depliant_generique_CCR_DEPCCR15_1_JPGB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14"/>
          <a:stretch/>
        </p:blipFill>
        <p:spPr bwMode="auto">
          <a:xfrm>
            <a:off x="323528" y="3645024"/>
            <a:ext cx="1248122" cy="2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75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1/ Le </a:t>
            </a:r>
            <a:r>
              <a:rPr lang="fr-FR" dirty="0"/>
              <a:t>cancer colorectal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 enjeu de santé publique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45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FR" b="1" dirty="0"/>
              <a:t>Pour qui ?</a:t>
            </a:r>
          </a:p>
          <a:p>
            <a:pPr lvl="3"/>
            <a:r>
              <a:rPr lang="fr-FR" b="0" dirty="0" smtClean="0"/>
              <a:t>17 </a:t>
            </a:r>
            <a:r>
              <a:rPr lang="fr-FR" b="0" dirty="0"/>
              <a:t>millions de personnes âgées de 50 à 74 ans (risque moyen) </a:t>
            </a:r>
            <a:r>
              <a:rPr lang="fr-FR" dirty="0"/>
              <a:t>sans </a:t>
            </a:r>
            <a:r>
              <a:rPr lang="fr-FR" dirty="0" smtClean="0"/>
              <a:t>symptômes </a:t>
            </a:r>
            <a:br>
              <a:rPr lang="fr-FR" dirty="0" smtClean="0"/>
            </a:br>
            <a:r>
              <a:rPr lang="fr-FR" b="0" dirty="0" smtClean="0"/>
              <a:t>ni </a:t>
            </a:r>
            <a:r>
              <a:rPr lang="fr-FR" b="0" dirty="0"/>
              <a:t>antécédent particulier en rapport avec le cancer du côlon ou du </a:t>
            </a:r>
            <a:r>
              <a:rPr lang="fr-FR" b="0" dirty="0" smtClean="0"/>
              <a:t>rectum</a:t>
            </a:r>
            <a:endParaRPr lang="fr-FR" b="0" dirty="0"/>
          </a:p>
          <a:p>
            <a:pPr lvl="1"/>
            <a:r>
              <a:rPr lang="fr-FR" b="1" dirty="0"/>
              <a:t>Pourquoi ? </a:t>
            </a:r>
          </a:p>
          <a:p>
            <a:pPr lvl="3"/>
            <a:r>
              <a:rPr lang="fr-FR" dirty="0"/>
              <a:t>Favoriser la détection précoce de lésions cancéreuses et </a:t>
            </a:r>
            <a:r>
              <a:rPr lang="fr-FR" dirty="0" smtClean="0"/>
              <a:t>précancéreuses 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permettre ainsi de meilleures chances de </a:t>
            </a:r>
            <a:r>
              <a:rPr lang="fr-FR" dirty="0" smtClean="0"/>
              <a:t>guérison ou d’éviter un cancer</a:t>
            </a:r>
            <a:endParaRPr lang="fr-FR" dirty="0"/>
          </a:p>
          <a:p>
            <a:pPr lvl="3"/>
            <a:r>
              <a:rPr lang="fr-FR" b="0" dirty="0"/>
              <a:t>Le dépistage : </a:t>
            </a:r>
            <a:r>
              <a:rPr lang="fr-FR" dirty="0"/>
              <a:t>« </a:t>
            </a:r>
            <a:r>
              <a:rPr lang="fr-FR" dirty="0" smtClean="0"/>
              <a:t>un </a:t>
            </a:r>
            <a:r>
              <a:rPr lang="fr-FR" dirty="0"/>
              <a:t>geste simple qui peut sauver la vie »</a:t>
            </a:r>
          </a:p>
          <a:p>
            <a:pPr lvl="1"/>
            <a:r>
              <a:rPr lang="fr-FR" b="1" dirty="0"/>
              <a:t>Comment ?</a:t>
            </a:r>
          </a:p>
          <a:p>
            <a:pPr lvl="3"/>
            <a:r>
              <a:rPr lang="fr-FR" dirty="0"/>
              <a:t>Un test </a:t>
            </a:r>
            <a:r>
              <a:rPr lang="fr-FR" dirty="0" smtClean="0"/>
              <a:t>performant, fiable et simple : </a:t>
            </a:r>
            <a:r>
              <a:rPr lang="fr-FR" b="0" dirty="0" smtClean="0"/>
              <a:t>le test immunologique de recherche de sang occulte </a:t>
            </a:r>
            <a:br>
              <a:rPr lang="fr-FR" b="0" dirty="0" smtClean="0"/>
            </a:br>
            <a:r>
              <a:rPr lang="fr-FR" b="0" dirty="0" smtClean="0"/>
              <a:t>dans les selles,</a:t>
            </a:r>
            <a:endParaRPr lang="fr-FR" b="0" dirty="0"/>
          </a:p>
          <a:p>
            <a:pPr lvl="1"/>
            <a:r>
              <a:rPr lang="fr-FR" b="1" dirty="0"/>
              <a:t>Commande des kits de dépistage : 2 possibilités</a:t>
            </a:r>
          </a:p>
          <a:p>
            <a:pPr lvl="3"/>
            <a:r>
              <a:rPr lang="fr-FR" b="0" dirty="0" smtClean="0"/>
              <a:t>Espace </a:t>
            </a:r>
            <a:r>
              <a:rPr lang="fr-FR" b="0" dirty="0"/>
              <a:t>pro d’Ameli.fr : </a:t>
            </a:r>
            <a:r>
              <a:rPr lang="fr-FR" b="0" dirty="0">
                <a:solidFill>
                  <a:srgbClr val="990099"/>
                </a:solidFill>
              </a:rPr>
              <a:t>https://espacepro.ameli.fr</a:t>
            </a:r>
          </a:p>
          <a:p>
            <a:pPr lvl="3"/>
            <a:r>
              <a:rPr lang="fr-FR" b="0" dirty="0" smtClean="0"/>
              <a:t>Structure </a:t>
            </a:r>
            <a:r>
              <a:rPr lang="fr-FR" b="0" dirty="0"/>
              <a:t>de gestion </a:t>
            </a:r>
            <a:r>
              <a:rPr lang="fr-FR" b="0" dirty="0" smtClean="0"/>
              <a:t>en charge des dépistages, </a:t>
            </a:r>
            <a:endParaRPr lang="fr-FR" b="0" dirty="0"/>
          </a:p>
          <a:p>
            <a:pPr lvl="1"/>
            <a:r>
              <a:rPr lang="fr-FR" b="1" dirty="0"/>
              <a:t>Garantir l’identification et l’envoi des résultats </a:t>
            </a:r>
            <a:r>
              <a:rPr lang="fr-FR" dirty="0"/>
              <a:t>sur la fiche d’identification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sur le tube de </a:t>
            </a:r>
            <a:r>
              <a:rPr lang="fr-FR" dirty="0" smtClean="0"/>
              <a:t>prélèvement </a:t>
            </a:r>
            <a:endParaRPr lang="fr-FR" dirty="0"/>
          </a:p>
          <a:p>
            <a:pPr lvl="3"/>
            <a:r>
              <a:rPr lang="fr-FR" b="0" dirty="0"/>
              <a:t>V</a:t>
            </a:r>
            <a:r>
              <a:rPr lang="fr-FR" b="0" dirty="0" smtClean="0"/>
              <a:t>érifier </a:t>
            </a:r>
            <a:r>
              <a:rPr lang="fr-FR" b="0" dirty="0"/>
              <a:t>l’identification du </a:t>
            </a:r>
            <a:r>
              <a:rPr lang="fr-FR" b="0" dirty="0" smtClean="0"/>
              <a:t>patient,</a:t>
            </a:r>
            <a:endParaRPr lang="fr-FR" b="0" dirty="0"/>
          </a:p>
          <a:p>
            <a:pPr lvl="3"/>
            <a:r>
              <a:rPr lang="fr-FR" b="0" dirty="0" smtClean="0"/>
              <a:t>Vérifier </a:t>
            </a:r>
            <a:r>
              <a:rPr lang="fr-FR" b="0" dirty="0"/>
              <a:t>la présence de votre identification sur la fiche ou compléter avec vos </a:t>
            </a:r>
            <a:r>
              <a:rPr lang="fr-FR" b="0" dirty="0" smtClean="0"/>
              <a:t>coordonnées,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40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19" y="1844824"/>
            <a:ext cx="8352930" cy="4752528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fr-FR" b="0" dirty="0"/>
              <a:t>Binder-</a:t>
            </a:r>
            <a:r>
              <a:rPr lang="fr-FR" b="0" dirty="0" err="1"/>
              <a:t>Foucard</a:t>
            </a:r>
            <a:r>
              <a:rPr lang="fr-FR" b="0" dirty="0"/>
              <a:t> </a:t>
            </a:r>
            <a:r>
              <a:rPr lang="fr-FR" b="0" dirty="0" smtClean="0"/>
              <a:t>F. </a:t>
            </a:r>
            <a:r>
              <a:rPr lang="fr-FR" b="0" dirty="0"/>
              <a:t>et al</a:t>
            </a:r>
            <a:r>
              <a:rPr lang="fr-FR" b="0" dirty="0" smtClean="0"/>
              <a:t>. </a:t>
            </a:r>
            <a:r>
              <a:rPr lang="fr-FR" b="0" i="1" dirty="0"/>
              <a:t>Estimation nationale de l’incidence et de la mortalité par cancer en France entre 1980 et 2012. Partie 1 – Tumeurs solides. </a:t>
            </a:r>
            <a:r>
              <a:rPr lang="fr-FR" b="0" dirty="0" err="1"/>
              <a:t>Francim</a:t>
            </a:r>
            <a:r>
              <a:rPr lang="fr-FR" b="0" dirty="0"/>
              <a:t>, </a:t>
            </a:r>
            <a:r>
              <a:rPr lang="fr-FR" b="0" dirty="0" err="1"/>
              <a:t>INCa</a:t>
            </a:r>
            <a:r>
              <a:rPr lang="fr-FR" b="0" dirty="0"/>
              <a:t>, InVS, Inserm, Hospices Civils de Lyon, 2013. (Diapos 5, 6, 7)</a:t>
            </a:r>
          </a:p>
          <a:p>
            <a:pPr lvl="2"/>
            <a:r>
              <a:rPr lang="fr-FR" b="0" dirty="0"/>
              <a:t>Surveillance, </a:t>
            </a:r>
            <a:r>
              <a:rPr lang="fr-FR" b="0" dirty="0" err="1"/>
              <a:t>Epidemiology</a:t>
            </a:r>
            <a:r>
              <a:rPr lang="fr-FR" b="0" dirty="0"/>
              <a:t> and End </a:t>
            </a:r>
            <a:r>
              <a:rPr lang="fr-FR" b="0" dirty="0" err="1"/>
              <a:t>Results</a:t>
            </a:r>
            <a:r>
              <a:rPr lang="fr-FR" b="0" dirty="0"/>
              <a:t> Program (SEER 2014) http://</a:t>
            </a:r>
            <a:r>
              <a:rPr lang="fr-FR" b="0" dirty="0" smtClean="0"/>
              <a:t>seer.cancer.gov/statfacts/html/colorect.html. </a:t>
            </a:r>
            <a:r>
              <a:rPr lang="fr-FR" b="0" dirty="0"/>
              <a:t>(Diapo 8)</a:t>
            </a:r>
          </a:p>
          <a:p>
            <a:pPr lvl="2"/>
            <a:r>
              <a:rPr lang="fr-FR" b="0" dirty="0"/>
              <a:t>Wilson </a:t>
            </a:r>
            <a:r>
              <a:rPr lang="fr-FR" b="0" dirty="0" smtClean="0"/>
              <a:t>J., </a:t>
            </a:r>
            <a:r>
              <a:rPr lang="fr-FR" b="0" dirty="0" err="1"/>
              <a:t>Jungner</a:t>
            </a:r>
            <a:r>
              <a:rPr lang="fr-FR" b="0" dirty="0"/>
              <a:t> G. </a:t>
            </a:r>
            <a:r>
              <a:rPr lang="fr-FR" b="0" i="1" dirty="0" err="1"/>
              <a:t>Principles</a:t>
            </a:r>
            <a:r>
              <a:rPr lang="fr-FR" b="0" i="1" dirty="0"/>
              <a:t> and Practice of Screening for </a:t>
            </a:r>
            <a:r>
              <a:rPr lang="fr-FR" b="0" i="1" dirty="0" err="1" smtClean="0"/>
              <a:t>Disease</a:t>
            </a:r>
            <a:r>
              <a:rPr lang="fr-FR" b="0" i="1" dirty="0"/>
              <a:t>.</a:t>
            </a:r>
            <a:r>
              <a:rPr lang="fr-FR" b="0" i="1" dirty="0" smtClean="0"/>
              <a:t> </a:t>
            </a:r>
            <a:r>
              <a:rPr lang="fr-FR" b="0" dirty="0"/>
              <a:t>World </a:t>
            </a:r>
            <a:r>
              <a:rPr lang="fr-FR" b="0" dirty="0" err="1"/>
              <a:t>Health</a:t>
            </a:r>
            <a:r>
              <a:rPr lang="fr-FR" b="0" dirty="0"/>
              <a:t> </a:t>
            </a:r>
            <a:r>
              <a:rPr lang="fr-FR" b="0" dirty="0" err="1"/>
              <a:t>Organization</a:t>
            </a:r>
            <a:r>
              <a:rPr lang="fr-FR" b="0" dirty="0"/>
              <a:t>, </a:t>
            </a:r>
            <a:r>
              <a:rPr lang="fr-FR" b="0" dirty="0" smtClean="0"/>
              <a:t>1968. </a:t>
            </a:r>
            <a:r>
              <a:rPr lang="fr-FR" b="0" dirty="0"/>
              <a:t>(Diapo 12)</a:t>
            </a:r>
          </a:p>
          <a:p>
            <a:pPr lvl="2"/>
            <a:r>
              <a:rPr lang="fr-FR" b="0" i="1" dirty="0"/>
              <a:t>Guide méthodologique : comment évaluer a priori un programme de dépistage ? </a:t>
            </a:r>
            <a:r>
              <a:rPr lang="fr-FR" b="0" dirty="0"/>
              <a:t>Agence nationale </a:t>
            </a:r>
            <a:r>
              <a:rPr lang="fr-FR" b="0" dirty="0" smtClean="0"/>
              <a:t>d’accréditation </a:t>
            </a:r>
            <a:r>
              <a:rPr lang="fr-FR" b="0" dirty="0"/>
              <a:t>et </a:t>
            </a:r>
            <a:r>
              <a:rPr lang="fr-FR" b="0" dirty="0" smtClean="0"/>
              <a:t>d’évaluation </a:t>
            </a:r>
            <a:r>
              <a:rPr lang="fr-FR" b="0" dirty="0"/>
              <a:t>en </a:t>
            </a:r>
            <a:r>
              <a:rPr lang="fr-FR" b="0" dirty="0" smtClean="0"/>
              <a:t>santé, Paris 1995</a:t>
            </a:r>
            <a:r>
              <a:rPr lang="fr-FR" b="0" dirty="0"/>
              <a:t>. (Diapo 12)</a:t>
            </a:r>
          </a:p>
          <a:p>
            <a:pPr lvl="2"/>
            <a:r>
              <a:rPr lang="fr-FR" b="0" dirty="0"/>
              <a:t>Faivre </a:t>
            </a:r>
            <a:r>
              <a:rPr lang="fr-FR" b="0" dirty="0" smtClean="0"/>
              <a:t>J.,</a:t>
            </a:r>
            <a:r>
              <a:rPr lang="fr-FR" b="0" dirty="0"/>
              <a:t> et al. </a:t>
            </a:r>
            <a:r>
              <a:rPr lang="fr-FR" b="0" dirty="0" smtClean="0"/>
              <a:t>« </a:t>
            </a:r>
            <a:r>
              <a:rPr lang="fr-FR" b="0" dirty="0" err="1" smtClean="0"/>
              <a:t>Reduction</a:t>
            </a:r>
            <a:r>
              <a:rPr lang="fr-FR" b="0" dirty="0" smtClean="0"/>
              <a:t> </a:t>
            </a:r>
            <a:r>
              <a:rPr lang="fr-FR" b="0" dirty="0"/>
              <a:t>in colorectal cancer </a:t>
            </a:r>
            <a:r>
              <a:rPr lang="fr-FR" b="0" dirty="0" err="1"/>
              <a:t>mortality</a:t>
            </a:r>
            <a:r>
              <a:rPr lang="fr-FR" b="0" dirty="0"/>
              <a:t> by </a:t>
            </a:r>
            <a:r>
              <a:rPr lang="fr-FR" b="0" dirty="0" err="1"/>
              <a:t>fecal</a:t>
            </a:r>
            <a:r>
              <a:rPr lang="fr-FR" b="0" dirty="0"/>
              <a:t> </a:t>
            </a:r>
            <a:r>
              <a:rPr lang="fr-FR" b="0" dirty="0" err="1"/>
              <a:t>occult</a:t>
            </a:r>
            <a:r>
              <a:rPr lang="fr-FR" b="0" dirty="0"/>
              <a:t> </a:t>
            </a:r>
            <a:r>
              <a:rPr lang="fr-FR" b="0" dirty="0" err="1" smtClean="0"/>
              <a:t>blood</a:t>
            </a:r>
            <a:r>
              <a:rPr lang="fr-FR" b="0" dirty="0"/>
              <a:t> </a:t>
            </a:r>
            <a:r>
              <a:rPr lang="fr-FR" b="0" dirty="0" smtClean="0"/>
              <a:t>screening in </a:t>
            </a:r>
            <a:r>
              <a:rPr lang="fr-FR" b="0" dirty="0"/>
              <a:t>a French </a:t>
            </a:r>
            <a:r>
              <a:rPr lang="fr-FR" b="0" dirty="0" err="1"/>
              <a:t>controlled</a:t>
            </a:r>
            <a:r>
              <a:rPr lang="fr-FR" b="0" dirty="0"/>
              <a:t> </a:t>
            </a:r>
            <a:r>
              <a:rPr lang="fr-FR" b="0" dirty="0" err="1" smtClean="0"/>
              <a:t>study</a:t>
            </a:r>
            <a:r>
              <a:rPr lang="fr-FR" b="0" dirty="0" smtClean="0"/>
              <a:t> ». </a:t>
            </a:r>
            <a:r>
              <a:rPr lang="fr-FR" b="0" i="1" dirty="0" err="1"/>
              <a:t>Gastroenterology</a:t>
            </a:r>
            <a:r>
              <a:rPr lang="fr-FR" b="0" i="1" dirty="0"/>
              <a:t>. </a:t>
            </a:r>
            <a:r>
              <a:rPr lang="fr-FR" b="0" dirty="0"/>
              <a:t>2004;126:1674-80. (Diapo 15)</a:t>
            </a:r>
          </a:p>
          <a:p>
            <a:pPr lvl="2"/>
            <a:r>
              <a:rPr lang="fr-FR" b="0" dirty="0" err="1" smtClean="0"/>
              <a:t>European</a:t>
            </a:r>
            <a:r>
              <a:rPr lang="fr-FR" b="0" dirty="0" smtClean="0"/>
              <a:t> Commission. </a:t>
            </a:r>
            <a:r>
              <a:rPr lang="en-US" b="0" i="1" dirty="0" smtClean="0"/>
              <a:t>European </a:t>
            </a:r>
            <a:r>
              <a:rPr lang="en-US" b="0" i="1" dirty="0"/>
              <a:t>Guidelines for Quality Assurance in Colorectal Cancer Screening </a:t>
            </a:r>
            <a:r>
              <a:rPr lang="en-US" b="0" i="1" dirty="0" smtClean="0"/>
              <a:t>and </a:t>
            </a:r>
            <a:r>
              <a:rPr lang="fr-FR" b="0" i="1" dirty="0" err="1" smtClean="0"/>
              <a:t>Diagnosis</a:t>
            </a:r>
            <a:r>
              <a:rPr lang="fr-FR" b="0" i="1" dirty="0"/>
              <a:t>.</a:t>
            </a:r>
            <a:r>
              <a:rPr lang="fr-FR" b="0" dirty="0" smtClean="0"/>
              <a:t> </a:t>
            </a:r>
            <a:r>
              <a:rPr lang="fr-FR" b="0" dirty="0"/>
              <a:t>First </a:t>
            </a:r>
            <a:r>
              <a:rPr lang="fr-FR" b="0" dirty="0" smtClean="0"/>
              <a:t>Edition. </a:t>
            </a:r>
            <a:r>
              <a:rPr lang="fr-FR" b="0" dirty="0" err="1" smtClean="0"/>
              <a:t>Segnan</a:t>
            </a:r>
            <a:r>
              <a:rPr lang="fr-FR" b="0" dirty="0" smtClean="0"/>
              <a:t> N., </a:t>
            </a:r>
            <a:r>
              <a:rPr lang="fr-FR" b="0" dirty="0" err="1"/>
              <a:t>Patnick</a:t>
            </a:r>
            <a:r>
              <a:rPr lang="fr-FR" b="0" dirty="0"/>
              <a:t> </a:t>
            </a:r>
            <a:r>
              <a:rPr lang="fr-FR" b="0" dirty="0" smtClean="0"/>
              <a:t>J., </a:t>
            </a:r>
            <a:r>
              <a:rPr lang="fr-FR" b="0" dirty="0" err="1"/>
              <a:t>von</a:t>
            </a:r>
            <a:r>
              <a:rPr lang="fr-FR" b="0" dirty="0"/>
              <a:t> </a:t>
            </a:r>
            <a:r>
              <a:rPr lang="fr-FR" b="0" dirty="0" err="1"/>
              <a:t>Karsa</a:t>
            </a:r>
            <a:r>
              <a:rPr lang="fr-FR" b="0" dirty="0"/>
              <a:t> </a:t>
            </a:r>
            <a:r>
              <a:rPr lang="fr-FR" b="0" dirty="0" smtClean="0"/>
              <a:t>L. </a:t>
            </a:r>
            <a:r>
              <a:rPr lang="fr-FR" b="0" dirty="0"/>
              <a:t>(</a:t>
            </a:r>
            <a:r>
              <a:rPr lang="fr-FR" b="0" dirty="0" err="1"/>
              <a:t>eds</a:t>
            </a:r>
            <a:r>
              <a:rPr lang="fr-FR" b="0" dirty="0"/>
              <a:t>), </a:t>
            </a:r>
            <a:r>
              <a:rPr lang="fr-FR" b="0" dirty="0" smtClean="0"/>
              <a:t>2010. </a:t>
            </a:r>
            <a:r>
              <a:rPr lang="en-US" b="0" dirty="0" smtClean="0"/>
              <a:t>Luxembourg</a:t>
            </a:r>
            <a:r>
              <a:rPr lang="en-US" b="0" dirty="0"/>
              <a:t>: Publications Office of the European </a:t>
            </a:r>
            <a:r>
              <a:rPr lang="en-US" b="0" dirty="0" smtClean="0"/>
              <a:t>Union. </a:t>
            </a:r>
            <a:r>
              <a:rPr lang="fr-FR" b="0" dirty="0" smtClean="0"/>
              <a:t>http</a:t>
            </a:r>
            <a:r>
              <a:rPr lang="fr-FR" b="0" dirty="0"/>
              <a:t>://bookshop.europa.eu/is-bin/INTERSHOP.enfinity/WFS/EU-Bookshop-Site/en_GB/-/</a:t>
            </a:r>
            <a:r>
              <a:rPr lang="fr-FR" b="0" dirty="0" smtClean="0"/>
              <a:t>EUR/ViewPublication-Start?PublicationKey=ND3210390. (Diapo 15)</a:t>
            </a:r>
            <a:endParaRPr lang="fr-FR" b="0" dirty="0"/>
          </a:p>
          <a:p>
            <a:pPr lvl="2"/>
            <a:r>
              <a:rPr lang="fr-FR" b="0" dirty="0"/>
              <a:t>Ventura </a:t>
            </a:r>
            <a:r>
              <a:rPr lang="fr-FR" b="0" dirty="0" smtClean="0"/>
              <a:t>L., </a:t>
            </a:r>
            <a:r>
              <a:rPr lang="fr-FR" b="0" dirty="0"/>
              <a:t>et al</a:t>
            </a:r>
            <a:r>
              <a:rPr lang="fr-FR" b="0" dirty="0" smtClean="0"/>
              <a:t>. « The </a:t>
            </a:r>
            <a:r>
              <a:rPr lang="fr-FR" b="0" dirty="0"/>
              <a:t>impact of </a:t>
            </a:r>
            <a:r>
              <a:rPr lang="fr-FR" b="0" dirty="0" err="1"/>
              <a:t>immunochemical</a:t>
            </a:r>
            <a:r>
              <a:rPr lang="fr-FR" b="0" dirty="0"/>
              <a:t> </a:t>
            </a:r>
            <a:r>
              <a:rPr lang="fr-FR" b="0" dirty="0" err="1"/>
              <a:t>faecal</a:t>
            </a:r>
            <a:r>
              <a:rPr lang="fr-FR" b="0" dirty="0"/>
              <a:t> </a:t>
            </a:r>
            <a:r>
              <a:rPr lang="fr-FR" b="0" dirty="0" err="1"/>
              <a:t>occult</a:t>
            </a:r>
            <a:r>
              <a:rPr lang="fr-FR" b="0" dirty="0"/>
              <a:t> </a:t>
            </a:r>
            <a:r>
              <a:rPr lang="fr-FR" b="0" dirty="0" err="1"/>
              <a:t>blood</a:t>
            </a:r>
            <a:r>
              <a:rPr lang="fr-FR" b="0" dirty="0"/>
              <a:t> </a:t>
            </a:r>
            <a:r>
              <a:rPr lang="fr-FR" b="0" dirty="0" err="1"/>
              <a:t>testing</a:t>
            </a:r>
            <a:r>
              <a:rPr lang="fr-FR" b="0" dirty="0"/>
              <a:t> on colorectal cancer </a:t>
            </a:r>
            <a:r>
              <a:rPr lang="fr-FR" b="0" dirty="0" smtClean="0"/>
              <a:t>incidence ». </a:t>
            </a:r>
            <a:r>
              <a:rPr lang="fr-FR" b="0" i="1" dirty="0" smtClean="0"/>
              <a:t>Digestive </a:t>
            </a:r>
            <a:r>
              <a:rPr lang="fr-FR" b="0" i="1" dirty="0" err="1"/>
              <a:t>Liver</a:t>
            </a:r>
            <a:r>
              <a:rPr lang="fr-FR" b="0" i="1" dirty="0"/>
              <a:t> </a:t>
            </a:r>
            <a:r>
              <a:rPr lang="fr-FR" b="0" i="1" dirty="0" err="1" smtClean="0"/>
              <a:t>Disease</a:t>
            </a:r>
            <a:r>
              <a:rPr lang="fr-FR" b="0" dirty="0" smtClean="0"/>
              <a:t>. </a:t>
            </a:r>
            <a:r>
              <a:rPr lang="fr-FR" b="0" dirty="0"/>
              <a:t>2014 46:82-6. (Diapo 15</a:t>
            </a:r>
            <a:r>
              <a:rPr lang="fr-FR" b="0" dirty="0" smtClean="0"/>
              <a:t>)</a:t>
            </a:r>
          </a:p>
          <a:p>
            <a:pPr lvl="2"/>
            <a:r>
              <a:rPr lang="fr-FR" b="0" i="1" dirty="0" smtClean="0"/>
              <a:t>Évaluation </a:t>
            </a:r>
            <a:r>
              <a:rPr lang="fr-FR" b="0" i="1" dirty="0"/>
              <a:t>épidémiologique du programme de dépistage organisé du cancer colorectal </a:t>
            </a:r>
            <a:r>
              <a:rPr lang="fr-FR" b="0" i="1" dirty="0" smtClean="0"/>
              <a:t/>
            </a:r>
            <a:br>
              <a:rPr lang="fr-FR" b="0" i="1" dirty="0" smtClean="0"/>
            </a:br>
            <a:r>
              <a:rPr lang="fr-FR" b="0" i="1" dirty="0" smtClean="0"/>
              <a:t>en </a:t>
            </a:r>
            <a:r>
              <a:rPr lang="fr-FR" b="0" i="1" dirty="0"/>
              <a:t>France – Résultats 2009-2010. </a:t>
            </a:r>
            <a:r>
              <a:rPr lang="fr-FR" b="0" dirty="0"/>
              <a:t>Institut de veille </a:t>
            </a:r>
            <a:r>
              <a:rPr lang="fr-FR" b="0" dirty="0" smtClean="0"/>
              <a:t>sanitaire, Saint-Maurice, </a:t>
            </a:r>
            <a:r>
              <a:rPr lang="fr-FR" b="0" dirty="0"/>
              <a:t>2013. (Diapos 16, </a:t>
            </a:r>
            <a:r>
              <a:rPr lang="fr-FR" b="0" dirty="0" smtClean="0"/>
              <a:t>17)</a:t>
            </a:r>
          </a:p>
          <a:p>
            <a:pPr lvl="2"/>
            <a:r>
              <a:rPr lang="fr-FR" b="0" dirty="0" smtClean="0"/>
              <a:t>http://www.invs.sante.fr/Dossiers-thematiques/Maladies-chroniques-et-traumatismes/Cancers/Evaluation-des-programmes-de-depistage-des-cancers/Evaluation-du-programme-de-depistage-du-cancer-colorectal/Indicateurs-d-evaluation/Evaluation-du-programme-sur-la-periode-2010-2011 (Diapos 16, 17)</a:t>
            </a:r>
          </a:p>
          <a:p>
            <a:pPr lvl="2"/>
            <a:endParaRPr lang="fr-FR" b="0" dirty="0"/>
          </a:p>
          <a:p>
            <a:pPr lvl="2"/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92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281293" cy="4464496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fr-FR" b="0" dirty="0" smtClean="0"/>
              <a:t>http</a:t>
            </a:r>
            <a:r>
              <a:rPr lang="fr-FR" b="0" dirty="0"/>
              <a:t>://www.invs.sante.fr/Dossiers-thematiques/Maladies-chroniques-et-traumatismes/Cancers/Evaluation-des-programmes-de-depistage-des-cancers/Evaluation-du-programme-de-depistage-du-cancer-colorectal/Indicateurs-d-evaluation/Taux-de-participation-au-programme-de-depistage-organise-du-cancer-colorectal-2013-2014 (Diapos 16, </a:t>
            </a:r>
            <a:r>
              <a:rPr lang="fr-FR" b="0" dirty="0" smtClean="0"/>
              <a:t>17) </a:t>
            </a:r>
            <a:endParaRPr lang="fr-FR" b="0" dirty="0"/>
          </a:p>
          <a:p>
            <a:pPr lvl="2"/>
            <a:r>
              <a:rPr lang="fr-FR" b="0" dirty="0" smtClean="0"/>
              <a:t>Brenner H., </a:t>
            </a:r>
            <a:r>
              <a:rPr lang="fr-FR" b="0" dirty="0"/>
              <a:t>Tao S. </a:t>
            </a:r>
            <a:r>
              <a:rPr lang="fr-FR" b="0" dirty="0" smtClean="0"/>
              <a:t>« Superior </a:t>
            </a:r>
            <a:r>
              <a:rPr lang="fr-FR" b="0" dirty="0"/>
              <a:t>diagnostic performance of </a:t>
            </a:r>
            <a:r>
              <a:rPr lang="fr-FR" b="0" dirty="0" err="1"/>
              <a:t>faecal</a:t>
            </a:r>
            <a:r>
              <a:rPr lang="fr-FR" b="0" dirty="0"/>
              <a:t> </a:t>
            </a:r>
            <a:r>
              <a:rPr lang="fr-FR" b="0" dirty="0" err="1"/>
              <a:t>immunochemical</a:t>
            </a:r>
            <a:r>
              <a:rPr lang="fr-FR" b="0" dirty="0"/>
              <a:t> tests for </a:t>
            </a:r>
            <a:r>
              <a:rPr lang="fr-FR" b="0" dirty="0" err="1"/>
              <a:t>haemoglobin</a:t>
            </a:r>
            <a:r>
              <a:rPr lang="fr-FR" b="0" dirty="0"/>
              <a:t> in a </a:t>
            </a:r>
            <a:r>
              <a:rPr lang="fr-FR" b="0" dirty="0" err="1"/>
              <a:t>head</a:t>
            </a:r>
            <a:r>
              <a:rPr lang="fr-FR" b="0" dirty="0"/>
              <a:t>-to-</a:t>
            </a:r>
            <a:r>
              <a:rPr lang="fr-FR" b="0" dirty="0" err="1"/>
              <a:t>head</a:t>
            </a:r>
            <a:r>
              <a:rPr lang="fr-FR" b="0" dirty="0"/>
              <a:t> </a:t>
            </a:r>
            <a:r>
              <a:rPr lang="fr-FR" b="0" dirty="0" err="1"/>
              <a:t>comparison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b="0" dirty="0" err="1"/>
              <a:t>guaiac</a:t>
            </a:r>
            <a:r>
              <a:rPr lang="fr-FR" b="0" dirty="0"/>
              <a:t> </a:t>
            </a:r>
            <a:r>
              <a:rPr lang="fr-FR" b="0" dirty="0" err="1"/>
              <a:t>based</a:t>
            </a:r>
            <a:r>
              <a:rPr lang="fr-FR" b="0" dirty="0"/>
              <a:t> </a:t>
            </a:r>
            <a:r>
              <a:rPr lang="fr-FR" b="0" dirty="0" err="1"/>
              <a:t>faecal</a:t>
            </a:r>
            <a:r>
              <a:rPr lang="fr-FR" b="0" dirty="0"/>
              <a:t> </a:t>
            </a:r>
            <a:r>
              <a:rPr lang="fr-FR" b="0" dirty="0" err="1"/>
              <a:t>occult</a:t>
            </a:r>
            <a:r>
              <a:rPr lang="fr-FR" b="0" dirty="0"/>
              <a:t> </a:t>
            </a:r>
            <a:r>
              <a:rPr lang="fr-FR" b="0" dirty="0" err="1"/>
              <a:t>blood</a:t>
            </a:r>
            <a:r>
              <a:rPr lang="fr-FR" b="0" dirty="0"/>
              <a:t> test </a:t>
            </a:r>
            <a:r>
              <a:rPr lang="fr-FR" b="0" dirty="0" err="1"/>
              <a:t>among</a:t>
            </a:r>
            <a:r>
              <a:rPr lang="fr-FR" b="0" dirty="0"/>
              <a:t> 2235 participants of screening </a:t>
            </a:r>
            <a:r>
              <a:rPr lang="fr-FR" b="0" dirty="0" err="1" smtClean="0"/>
              <a:t>colonoscopy</a:t>
            </a:r>
            <a:r>
              <a:rPr lang="fr-FR" b="0" dirty="0" smtClean="0"/>
              <a:t> ». </a:t>
            </a:r>
            <a:r>
              <a:rPr lang="fr-FR" b="0" i="1" dirty="0" err="1" smtClean="0"/>
              <a:t>European</a:t>
            </a:r>
            <a:r>
              <a:rPr lang="fr-FR" b="0" i="1" dirty="0" smtClean="0"/>
              <a:t> Journal of Cancer</a:t>
            </a:r>
            <a:r>
              <a:rPr lang="fr-FR" b="0" i="1" dirty="0"/>
              <a:t>. </a:t>
            </a:r>
            <a:r>
              <a:rPr lang="fr-FR" b="0" dirty="0"/>
              <a:t>2013 Sep;49(14):3049-54. (Diapo </a:t>
            </a:r>
            <a:r>
              <a:rPr lang="fr-FR" b="0" dirty="0" smtClean="0"/>
              <a:t>17)</a:t>
            </a:r>
            <a:endParaRPr lang="fr-FR" b="0" dirty="0"/>
          </a:p>
          <a:p>
            <a:pPr lvl="2"/>
            <a:r>
              <a:rPr lang="fr-FR" b="0" dirty="0"/>
              <a:t>de </a:t>
            </a:r>
            <a:r>
              <a:rPr lang="fr-FR" b="0" dirty="0" err="1"/>
              <a:t>Wijkerslooth</a:t>
            </a:r>
            <a:r>
              <a:rPr lang="fr-FR" b="0" dirty="0"/>
              <a:t> </a:t>
            </a:r>
            <a:r>
              <a:rPr lang="fr-FR" b="0" dirty="0" smtClean="0"/>
              <a:t>T.R. </a:t>
            </a:r>
            <a:r>
              <a:rPr lang="fr-FR" b="0" dirty="0"/>
              <a:t>et al. </a:t>
            </a:r>
            <a:r>
              <a:rPr lang="fr-FR" b="0" dirty="0" smtClean="0"/>
              <a:t>« </a:t>
            </a:r>
            <a:r>
              <a:rPr lang="fr-FR" b="0" dirty="0" err="1" smtClean="0"/>
              <a:t>Immunochemical</a:t>
            </a:r>
            <a:r>
              <a:rPr lang="fr-FR" b="0" dirty="0"/>
              <a:t> </a:t>
            </a:r>
            <a:r>
              <a:rPr lang="fr-FR" b="0" dirty="0" err="1"/>
              <a:t>fecal</a:t>
            </a:r>
            <a:r>
              <a:rPr lang="fr-FR" b="0" dirty="0"/>
              <a:t> </a:t>
            </a:r>
            <a:r>
              <a:rPr lang="fr-FR" b="0" dirty="0" err="1"/>
              <a:t>occult</a:t>
            </a:r>
            <a:r>
              <a:rPr lang="fr-FR" b="0" dirty="0"/>
              <a:t> </a:t>
            </a:r>
            <a:r>
              <a:rPr lang="fr-FR" b="0" dirty="0" err="1"/>
              <a:t>blood</a:t>
            </a:r>
            <a:r>
              <a:rPr lang="fr-FR" b="0" dirty="0"/>
              <a:t> </a:t>
            </a:r>
            <a:r>
              <a:rPr lang="fr-FR" b="0" dirty="0" err="1"/>
              <a:t>testing</a:t>
            </a:r>
            <a:r>
              <a:rPr lang="fr-FR" b="0" dirty="0"/>
              <a:t> </a:t>
            </a:r>
            <a:r>
              <a:rPr lang="fr-FR" b="0" dirty="0" err="1"/>
              <a:t>is</a:t>
            </a:r>
            <a:r>
              <a:rPr lang="fr-FR" b="0" dirty="0"/>
              <a:t> </a:t>
            </a:r>
            <a:r>
              <a:rPr lang="fr-FR" b="0" dirty="0" err="1"/>
              <a:t>equally</a:t>
            </a:r>
            <a:r>
              <a:rPr lang="fr-FR" b="0" dirty="0"/>
              <a:t> sensitive for proximal and distal </a:t>
            </a:r>
            <a:r>
              <a:rPr lang="fr-FR" b="0" dirty="0" err="1"/>
              <a:t>advanced</a:t>
            </a:r>
            <a:r>
              <a:rPr lang="fr-FR" b="0" dirty="0"/>
              <a:t> </a:t>
            </a:r>
            <a:r>
              <a:rPr lang="fr-FR" b="0" dirty="0" err="1" smtClean="0"/>
              <a:t>neoplasia</a:t>
            </a:r>
            <a:r>
              <a:rPr lang="fr-FR" b="0" dirty="0" smtClean="0"/>
              <a:t> ». </a:t>
            </a:r>
            <a:r>
              <a:rPr lang="fr-FR" b="0" i="1" dirty="0" smtClean="0"/>
              <a:t>American Journal of </a:t>
            </a:r>
            <a:r>
              <a:rPr lang="fr-FR" b="0" i="1" dirty="0" err="1" smtClean="0"/>
              <a:t>Gastroenterology</a:t>
            </a:r>
            <a:r>
              <a:rPr lang="fr-FR" b="0" i="1" dirty="0" smtClean="0"/>
              <a:t>.</a:t>
            </a:r>
            <a:r>
              <a:rPr lang="fr-FR" b="0" dirty="0" smtClean="0"/>
              <a:t> </a:t>
            </a:r>
            <a:r>
              <a:rPr lang="fr-FR" b="0" dirty="0"/>
              <a:t>2012 </a:t>
            </a:r>
            <a:r>
              <a:rPr lang="fr-FR" b="0" dirty="0" smtClean="0"/>
              <a:t>Out ;107(10) </a:t>
            </a:r>
            <a:r>
              <a:rPr lang="fr-FR" b="0" dirty="0"/>
              <a:t>: 1570-8. (Diapo </a:t>
            </a:r>
            <a:r>
              <a:rPr lang="fr-FR" b="0" dirty="0" smtClean="0"/>
              <a:t>17)</a:t>
            </a:r>
          </a:p>
          <a:p>
            <a:pPr lvl="2"/>
            <a:r>
              <a:rPr lang="fr-FR" b="0" dirty="0"/>
              <a:t>Hernandez </a:t>
            </a:r>
            <a:r>
              <a:rPr lang="fr-FR" b="0" dirty="0" smtClean="0"/>
              <a:t>V. </a:t>
            </a:r>
            <a:r>
              <a:rPr lang="fr-FR" b="0" dirty="0"/>
              <a:t>et al. </a:t>
            </a:r>
            <a:r>
              <a:rPr lang="fr-FR" b="0" dirty="0" smtClean="0"/>
              <a:t>« </a:t>
            </a:r>
            <a:r>
              <a:rPr lang="en-US" b="0" dirty="0" smtClean="0"/>
              <a:t>Fecal </a:t>
            </a:r>
            <a:r>
              <a:rPr lang="en-US" b="0" dirty="0"/>
              <a:t>immunochemical test accuracy in average-risk </a:t>
            </a:r>
            <a:r>
              <a:rPr lang="fr-FR" b="0" dirty="0"/>
              <a:t>colorectal cancer </a:t>
            </a:r>
            <a:r>
              <a:rPr lang="fr-FR" b="0" dirty="0" smtClean="0"/>
              <a:t>screening ». </a:t>
            </a:r>
            <a:r>
              <a:rPr lang="fr-FR" b="0" i="1" dirty="0"/>
              <a:t>World </a:t>
            </a:r>
            <a:r>
              <a:rPr lang="fr-FR" b="0" i="1" dirty="0" smtClean="0"/>
              <a:t>Journal of </a:t>
            </a:r>
            <a:r>
              <a:rPr lang="fr-FR" b="0" i="1" dirty="0" err="1" smtClean="0"/>
              <a:t>Gastroenterololy</a:t>
            </a:r>
            <a:r>
              <a:rPr lang="fr-FR" b="0" i="1" dirty="0" smtClean="0"/>
              <a:t>. </a:t>
            </a:r>
            <a:r>
              <a:rPr lang="fr-FR" b="0" dirty="0" smtClean="0"/>
              <a:t>2014 Jan; 20(4): 1038-47. </a:t>
            </a:r>
            <a:r>
              <a:rPr lang="fr-FR" b="0" dirty="0"/>
              <a:t>(Diapo </a:t>
            </a:r>
            <a:r>
              <a:rPr lang="fr-FR" b="0" dirty="0" smtClean="0"/>
              <a:t>17)</a:t>
            </a:r>
          </a:p>
          <a:p>
            <a:pPr lvl="2"/>
            <a:r>
              <a:rPr lang="fr-FR" b="0" dirty="0" smtClean="0"/>
              <a:t>Lee J. et al. « </a:t>
            </a:r>
            <a:r>
              <a:rPr lang="fr-FR" b="0" dirty="0" err="1" smtClean="0"/>
              <a:t>Accuracy</a:t>
            </a:r>
            <a:r>
              <a:rPr lang="fr-FR" b="0" dirty="0" smtClean="0"/>
              <a:t> of </a:t>
            </a:r>
            <a:r>
              <a:rPr lang="fr-FR" b="0" dirty="0" err="1" smtClean="0"/>
              <a:t>fecal</a:t>
            </a:r>
            <a:r>
              <a:rPr lang="fr-FR" b="0" dirty="0" smtClean="0"/>
              <a:t> </a:t>
            </a:r>
            <a:r>
              <a:rPr lang="fr-FR" b="0" dirty="0" err="1" smtClean="0"/>
              <a:t>immunochemical</a:t>
            </a:r>
            <a:r>
              <a:rPr lang="fr-FR" b="0" dirty="0" smtClean="0"/>
              <a:t> tests for colorectal cancer: </a:t>
            </a:r>
            <a:r>
              <a:rPr lang="fr-FR" b="0" dirty="0" err="1" smtClean="0"/>
              <a:t>systematic</a:t>
            </a:r>
            <a:r>
              <a:rPr lang="fr-FR" b="0" dirty="0" smtClean="0"/>
              <a:t> </a:t>
            </a:r>
            <a:r>
              <a:rPr lang="fr-FR" b="0" dirty="0" err="1" smtClean="0"/>
              <a:t>review</a:t>
            </a:r>
            <a:r>
              <a:rPr lang="fr-FR" b="0" dirty="0" smtClean="0"/>
              <a:t> and </a:t>
            </a:r>
            <a:r>
              <a:rPr lang="fr-FR" b="0" dirty="0" err="1" smtClean="0"/>
              <a:t>meta-analysis</a:t>
            </a:r>
            <a:r>
              <a:rPr lang="fr-FR" b="0" dirty="0" smtClean="0"/>
              <a:t> ». </a:t>
            </a:r>
            <a:r>
              <a:rPr lang="fr-FR" b="0" i="1" dirty="0" err="1" smtClean="0"/>
              <a:t>Annals</a:t>
            </a:r>
            <a:r>
              <a:rPr lang="fr-FR" b="0" i="1" dirty="0" smtClean="0"/>
              <a:t> of </a:t>
            </a:r>
            <a:r>
              <a:rPr lang="fr-FR" b="0" i="1" dirty="0" err="1" smtClean="0"/>
              <a:t>Internal</a:t>
            </a:r>
            <a:r>
              <a:rPr lang="fr-FR" b="0" i="1" dirty="0" smtClean="0"/>
              <a:t> </a:t>
            </a:r>
            <a:r>
              <a:rPr lang="fr-FR" b="0" i="1" dirty="0" err="1" smtClean="0"/>
              <a:t>Medecine</a:t>
            </a:r>
            <a:r>
              <a:rPr lang="fr-FR" b="0" i="1" dirty="0" smtClean="0"/>
              <a:t>. </a:t>
            </a:r>
            <a:r>
              <a:rPr lang="fr-FR" b="0" dirty="0" smtClean="0"/>
              <a:t>2014 Feb;160(3):171. (Diapo 17)</a:t>
            </a:r>
          </a:p>
          <a:p>
            <a:pPr lvl="2"/>
            <a:r>
              <a:rPr lang="fr-FR" b="0" dirty="0" smtClean="0"/>
              <a:t>Park D. et al. « </a:t>
            </a:r>
            <a:r>
              <a:rPr lang="fr-FR" b="0" dirty="0" err="1" smtClean="0"/>
              <a:t>Comparison</a:t>
            </a:r>
            <a:r>
              <a:rPr lang="fr-FR" b="0" dirty="0" smtClean="0"/>
              <a:t> of </a:t>
            </a:r>
            <a:r>
              <a:rPr lang="fr-FR" b="0" dirty="0" err="1" smtClean="0"/>
              <a:t>guaiac</a:t>
            </a:r>
            <a:r>
              <a:rPr lang="fr-FR" b="0" dirty="0" smtClean="0"/>
              <a:t>-</a:t>
            </a:r>
            <a:r>
              <a:rPr lang="fr-FR" b="0" dirty="0" err="1" smtClean="0"/>
              <a:t>based</a:t>
            </a:r>
            <a:r>
              <a:rPr lang="fr-FR" b="0" dirty="0" smtClean="0"/>
              <a:t> and quantitative </a:t>
            </a:r>
            <a:r>
              <a:rPr lang="fr-FR" b="0" dirty="0" err="1" smtClean="0"/>
              <a:t>immunochemical</a:t>
            </a:r>
            <a:r>
              <a:rPr lang="fr-FR" b="0" dirty="0" smtClean="0"/>
              <a:t> </a:t>
            </a:r>
            <a:r>
              <a:rPr lang="fr-FR" b="0" dirty="0" err="1" smtClean="0"/>
              <a:t>fecal</a:t>
            </a:r>
            <a:r>
              <a:rPr lang="fr-FR" b="0" dirty="0" smtClean="0"/>
              <a:t> </a:t>
            </a:r>
            <a:r>
              <a:rPr lang="fr-FR" b="0" dirty="0" err="1" smtClean="0"/>
              <a:t>occult</a:t>
            </a:r>
            <a:r>
              <a:rPr lang="fr-FR" b="0" dirty="0" smtClean="0"/>
              <a:t> </a:t>
            </a:r>
            <a:r>
              <a:rPr lang="fr-FR" b="0" dirty="0" err="1" smtClean="0"/>
              <a:t>blood</a:t>
            </a:r>
            <a:r>
              <a:rPr lang="fr-FR" b="0" dirty="0" smtClean="0"/>
              <a:t> </a:t>
            </a:r>
            <a:r>
              <a:rPr lang="fr-FR" b="0" dirty="0" err="1" smtClean="0"/>
              <a:t>testing</a:t>
            </a:r>
            <a:r>
              <a:rPr lang="fr-FR" b="0" dirty="0" smtClean="0"/>
              <a:t> in a population </a:t>
            </a:r>
            <a:r>
              <a:rPr lang="fr-FR" b="0" dirty="0" err="1" smtClean="0"/>
              <a:t>at</a:t>
            </a:r>
            <a:r>
              <a:rPr lang="fr-FR" b="0" dirty="0" smtClean="0"/>
              <a:t> </a:t>
            </a:r>
            <a:r>
              <a:rPr lang="fr-FR" b="0" dirty="0" err="1" smtClean="0"/>
              <a:t>average</a:t>
            </a:r>
            <a:r>
              <a:rPr lang="fr-FR" b="0" dirty="0" smtClean="0"/>
              <a:t> </a:t>
            </a:r>
            <a:r>
              <a:rPr lang="fr-FR" b="0" dirty="0" err="1" smtClean="0"/>
              <a:t>risk</a:t>
            </a:r>
            <a:r>
              <a:rPr lang="fr-FR" b="0" dirty="0" smtClean="0"/>
              <a:t> </a:t>
            </a:r>
            <a:r>
              <a:rPr lang="fr-FR" b="0" dirty="0" err="1" smtClean="0"/>
              <a:t>undergoing</a:t>
            </a:r>
            <a:r>
              <a:rPr lang="fr-FR" b="0" dirty="0" smtClean="0"/>
              <a:t> colorectal cancer screening ». </a:t>
            </a:r>
            <a:r>
              <a:rPr lang="fr-FR" b="0" i="1" dirty="0" smtClean="0"/>
              <a:t>American Journal </a:t>
            </a:r>
            <a:br>
              <a:rPr lang="fr-FR" b="0" i="1" dirty="0" smtClean="0"/>
            </a:br>
            <a:r>
              <a:rPr lang="fr-FR" b="0" i="1" dirty="0" smtClean="0"/>
              <a:t>of </a:t>
            </a:r>
            <a:r>
              <a:rPr lang="fr-FR" b="0" i="1" dirty="0" err="1" smtClean="0"/>
              <a:t>Gastroenterology</a:t>
            </a:r>
            <a:r>
              <a:rPr lang="fr-FR" b="0" i="1" dirty="0" smtClean="0"/>
              <a:t>.</a:t>
            </a:r>
            <a:r>
              <a:rPr lang="fr-FR" b="0" dirty="0" smtClean="0"/>
              <a:t> 2010 Sept;105(9):2017-25. (Diapo 17)</a:t>
            </a:r>
          </a:p>
          <a:p>
            <a:pPr lvl="2"/>
            <a:r>
              <a:rPr lang="fr-FR" b="0" dirty="0" err="1" smtClean="0"/>
              <a:t>Grazzini</a:t>
            </a:r>
            <a:r>
              <a:rPr lang="fr-FR" b="0" dirty="0" smtClean="0"/>
              <a:t> G. et al. « </a:t>
            </a:r>
            <a:r>
              <a:rPr lang="fr-FR" b="0" dirty="0" err="1" smtClean="0"/>
              <a:t>Immunochemical</a:t>
            </a:r>
            <a:r>
              <a:rPr lang="fr-FR" b="0" dirty="0" smtClean="0"/>
              <a:t> </a:t>
            </a:r>
            <a:r>
              <a:rPr lang="fr-FR" b="0" dirty="0" err="1" smtClean="0"/>
              <a:t>faecal</a:t>
            </a:r>
            <a:r>
              <a:rPr lang="fr-FR" b="0" dirty="0" smtClean="0"/>
              <a:t> </a:t>
            </a:r>
            <a:r>
              <a:rPr lang="fr-FR" b="0" dirty="0" err="1" smtClean="0"/>
              <a:t>occult</a:t>
            </a:r>
            <a:r>
              <a:rPr lang="fr-FR" b="0" dirty="0" smtClean="0"/>
              <a:t> </a:t>
            </a:r>
            <a:r>
              <a:rPr lang="fr-FR" b="0" dirty="0" err="1" smtClean="0"/>
              <a:t>blood</a:t>
            </a:r>
            <a:r>
              <a:rPr lang="fr-FR" b="0" dirty="0" smtClean="0"/>
              <a:t> test: </a:t>
            </a:r>
            <a:r>
              <a:rPr lang="fr-FR" b="0" dirty="0" err="1" smtClean="0"/>
              <a:t>number</a:t>
            </a:r>
            <a:r>
              <a:rPr lang="fr-FR" b="0" dirty="0" smtClean="0"/>
              <a:t> of </a:t>
            </a:r>
            <a:r>
              <a:rPr lang="fr-FR" b="0" dirty="0" err="1" smtClean="0"/>
              <a:t>samples</a:t>
            </a:r>
            <a:r>
              <a:rPr lang="fr-FR" b="0" dirty="0" smtClean="0"/>
              <a:t> and </a:t>
            </a:r>
            <a:r>
              <a:rPr lang="fr-FR" b="0" dirty="0" err="1" smtClean="0"/>
              <a:t>positivity</a:t>
            </a:r>
            <a:r>
              <a:rPr lang="fr-FR" b="0" dirty="0" smtClean="0"/>
              <a:t> </a:t>
            </a:r>
            <a:br>
              <a:rPr lang="fr-FR" b="0" dirty="0" smtClean="0"/>
            </a:br>
            <a:r>
              <a:rPr lang="fr-FR" b="0" dirty="0" err="1" smtClean="0"/>
              <a:t>cut</a:t>
            </a:r>
            <a:r>
              <a:rPr lang="fr-FR" b="0" dirty="0" smtClean="0"/>
              <a:t>-off. </a:t>
            </a:r>
            <a:r>
              <a:rPr lang="fr-FR" b="0" dirty="0" err="1" smtClean="0"/>
              <a:t>What</a:t>
            </a:r>
            <a:r>
              <a:rPr lang="fr-FR" b="0" dirty="0" smtClean="0"/>
              <a:t> </a:t>
            </a:r>
            <a:r>
              <a:rPr lang="fr-FR" b="0" dirty="0" err="1" smtClean="0"/>
              <a:t>is</a:t>
            </a:r>
            <a:r>
              <a:rPr lang="fr-FR" b="0" dirty="0" smtClean="0"/>
              <a:t> the best </a:t>
            </a:r>
            <a:r>
              <a:rPr lang="fr-FR" b="0" dirty="0" err="1" smtClean="0"/>
              <a:t>strategy</a:t>
            </a:r>
            <a:r>
              <a:rPr lang="fr-FR" b="0" dirty="0" smtClean="0"/>
              <a:t> for colorectal cancer screening? ». </a:t>
            </a:r>
            <a:r>
              <a:rPr lang="fr-FR" b="0" i="1" dirty="0" smtClean="0"/>
              <a:t>British Journal of Cancer.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2009 Jan 27 ;100(2): 259-265. (Diapo 17)</a:t>
            </a:r>
          </a:p>
          <a:p>
            <a:pPr lvl="2">
              <a:buNone/>
            </a:pPr>
            <a:endParaRPr lang="fr-FR" b="0" dirty="0"/>
          </a:p>
          <a:p>
            <a:pPr lvl="2"/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45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68052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fr-FR" b="0" dirty="0" err="1" smtClean="0"/>
              <a:t>Hol</a:t>
            </a:r>
            <a:r>
              <a:rPr lang="fr-FR" b="0" dirty="0" smtClean="0"/>
              <a:t> L. et al. « Screening for colorectal cancer: </a:t>
            </a:r>
            <a:r>
              <a:rPr lang="fr-FR" b="0" dirty="0" err="1" smtClean="0"/>
              <a:t>random</a:t>
            </a:r>
            <a:r>
              <a:rPr lang="fr-FR" b="0" dirty="0" smtClean="0"/>
              <a:t> </a:t>
            </a:r>
            <a:r>
              <a:rPr lang="fr-FR" b="0" dirty="0" err="1" smtClean="0"/>
              <a:t>comparison</a:t>
            </a:r>
            <a:r>
              <a:rPr lang="fr-FR" b="0" dirty="0" smtClean="0"/>
              <a:t> of </a:t>
            </a:r>
            <a:r>
              <a:rPr lang="fr-FR" b="0" dirty="0" err="1" smtClean="0"/>
              <a:t>guaiac</a:t>
            </a:r>
            <a:r>
              <a:rPr lang="fr-FR" b="0" dirty="0" smtClean="0"/>
              <a:t> and </a:t>
            </a:r>
            <a:r>
              <a:rPr lang="fr-FR" b="0" dirty="0" err="1" smtClean="0"/>
              <a:t>immunochemical</a:t>
            </a:r>
            <a:r>
              <a:rPr lang="fr-FR" b="0" dirty="0" smtClean="0"/>
              <a:t> </a:t>
            </a:r>
            <a:r>
              <a:rPr lang="fr-FR" b="0" dirty="0" err="1" smtClean="0"/>
              <a:t>faecal</a:t>
            </a:r>
            <a:r>
              <a:rPr lang="fr-FR" b="0" dirty="0" smtClean="0"/>
              <a:t> </a:t>
            </a:r>
            <a:r>
              <a:rPr lang="fr-FR" b="0" dirty="0" err="1" smtClean="0"/>
              <a:t>occult</a:t>
            </a:r>
            <a:r>
              <a:rPr lang="fr-FR" b="0" dirty="0" smtClean="0"/>
              <a:t> </a:t>
            </a:r>
            <a:r>
              <a:rPr lang="fr-FR" b="0" dirty="0" err="1" smtClean="0"/>
              <a:t>blood</a:t>
            </a:r>
            <a:r>
              <a:rPr lang="fr-FR" b="0" dirty="0" smtClean="0"/>
              <a:t> </a:t>
            </a:r>
            <a:r>
              <a:rPr lang="fr-FR" b="0" dirty="0" err="1" smtClean="0"/>
              <a:t>testing</a:t>
            </a:r>
            <a:r>
              <a:rPr lang="fr-FR" b="0" dirty="0" smtClean="0"/>
              <a:t> </a:t>
            </a:r>
            <a:r>
              <a:rPr lang="fr-FR" b="0" dirty="0" err="1" smtClean="0"/>
              <a:t>at</a:t>
            </a:r>
            <a:r>
              <a:rPr lang="fr-FR" b="0" dirty="0" smtClean="0"/>
              <a:t> </a:t>
            </a:r>
            <a:r>
              <a:rPr lang="fr-FR" b="0" dirty="0" err="1" smtClean="0"/>
              <a:t>different</a:t>
            </a:r>
            <a:r>
              <a:rPr lang="fr-FR" b="0" dirty="0" smtClean="0"/>
              <a:t> </a:t>
            </a:r>
            <a:r>
              <a:rPr lang="fr-FR" b="0" dirty="0" err="1" smtClean="0"/>
              <a:t>cut</a:t>
            </a:r>
            <a:r>
              <a:rPr lang="fr-FR" b="0" dirty="0" smtClean="0"/>
              <a:t>-off </a:t>
            </a:r>
            <a:r>
              <a:rPr lang="fr-FR" b="0" dirty="0" err="1" smtClean="0"/>
              <a:t>levels</a:t>
            </a:r>
            <a:r>
              <a:rPr lang="fr-FR" b="0" dirty="0" smtClean="0"/>
              <a:t> ». </a:t>
            </a:r>
            <a:r>
              <a:rPr lang="fr-FR" b="0" i="1" dirty="0" smtClean="0"/>
              <a:t>British Journal of Cancer. </a:t>
            </a:r>
            <a:r>
              <a:rPr lang="fr-FR" b="0" dirty="0" smtClean="0"/>
              <a:t>2009 April 7 ;100(7): 1103-1110. (Diapo 17) </a:t>
            </a:r>
          </a:p>
          <a:p>
            <a:pPr lvl="2"/>
            <a:r>
              <a:rPr lang="fr-FR" b="0" dirty="0" smtClean="0"/>
              <a:t>van </a:t>
            </a:r>
            <a:r>
              <a:rPr lang="fr-FR" b="0" dirty="0" err="1"/>
              <a:t>Rossum</a:t>
            </a:r>
            <a:r>
              <a:rPr lang="fr-FR" b="0" dirty="0"/>
              <a:t> </a:t>
            </a:r>
            <a:r>
              <a:rPr lang="fr-FR" b="0" dirty="0" smtClean="0"/>
              <a:t>L.G</a:t>
            </a:r>
            <a:r>
              <a:rPr lang="fr-FR" b="0" dirty="0"/>
              <a:t>.</a:t>
            </a:r>
            <a:r>
              <a:rPr lang="fr-FR" b="0" dirty="0" smtClean="0"/>
              <a:t> </a:t>
            </a:r>
            <a:r>
              <a:rPr lang="fr-FR" b="0" dirty="0"/>
              <a:t>et al. </a:t>
            </a:r>
            <a:r>
              <a:rPr lang="fr-FR" b="0" dirty="0" smtClean="0"/>
              <a:t>«</a:t>
            </a:r>
            <a:r>
              <a:rPr lang="fr-FR" b="0" dirty="0"/>
              <a:t> </a:t>
            </a:r>
            <a:r>
              <a:rPr lang="fr-FR" b="0" dirty="0" err="1"/>
              <a:t>Random</a:t>
            </a:r>
            <a:r>
              <a:rPr lang="fr-FR" b="0" dirty="0"/>
              <a:t> </a:t>
            </a:r>
            <a:r>
              <a:rPr lang="fr-FR" b="0" dirty="0" err="1"/>
              <a:t>comparison</a:t>
            </a:r>
            <a:r>
              <a:rPr lang="fr-FR" b="0" dirty="0"/>
              <a:t> of </a:t>
            </a:r>
            <a:r>
              <a:rPr lang="fr-FR" b="0" dirty="0" err="1"/>
              <a:t>guaiac</a:t>
            </a:r>
            <a:r>
              <a:rPr lang="fr-FR" b="0" dirty="0"/>
              <a:t> and </a:t>
            </a:r>
            <a:r>
              <a:rPr lang="fr-FR" b="0" dirty="0" err="1"/>
              <a:t>immunochemical</a:t>
            </a:r>
            <a:r>
              <a:rPr lang="fr-FR" b="0" dirty="0"/>
              <a:t> </a:t>
            </a:r>
            <a:r>
              <a:rPr lang="fr-FR" b="0" dirty="0" err="1"/>
              <a:t>fecal</a:t>
            </a:r>
            <a:r>
              <a:rPr lang="fr-FR" b="0" dirty="0"/>
              <a:t> </a:t>
            </a:r>
            <a:r>
              <a:rPr lang="fr-FR" b="0" dirty="0" err="1"/>
              <a:t>occult</a:t>
            </a:r>
            <a:r>
              <a:rPr lang="fr-FR" b="0" dirty="0"/>
              <a:t> </a:t>
            </a:r>
            <a:r>
              <a:rPr lang="fr-FR" b="0" dirty="0" err="1"/>
              <a:t>blood</a:t>
            </a:r>
            <a:r>
              <a:rPr lang="fr-FR" b="0" dirty="0"/>
              <a:t>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tests </a:t>
            </a:r>
            <a:r>
              <a:rPr lang="fr-FR" b="0" dirty="0"/>
              <a:t>for colorectal cancer in a screening </a:t>
            </a:r>
            <a:r>
              <a:rPr lang="fr-FR" b="0" dirty="0" smtClean="0"/>
              <a:t>population ». </a:t>
            </a:r>
            <a:r>
              <a:rPr lang="fr-FR" b="0" i="1" dirty="0" err="1" smtClean="0"/>
              <a:t>Gastroenterology</a:t>
            </a:r>
            <a:r>
              <a:rPr lang="fr-FR" b="0" i="1" dirty="0"/>
              <a:t>.</a:t>
            </a:r>
            <a:r>
              <a:rPr lang="fr-FR" b="0" i="1" dirty="0" smtClean="0"/>
              <a:t> </a:t>
            </a:r>
            <a:r>
              <a:rPr lang="fr-FR" b="0" dirty="0" smtClean="0"/>
              <a:t>2008 July. 135(1):82-90</a:t>
            </a:r>
            <a:r>
              <a:rPr lang="fr-FR" b="0" dirty="0"/>
              <a:t>. (Diapo </a:t>
            </a:r>
            <a:r>
              <a:rPr lang="fr-FR" b="0" dirty="0" smtClean="0"/>
              <a:t>18)</a:t>
            </a:r>
            <a:endParaRPr lang="fr-FR" b="0" dirty="0"/>
          </a:p>
          <a:p>
            <a:pPr lvl="2"/>
            <a:r>
              <a:rPr lang="fr-FR" b="0" dirty="0" err="1"/>
              <a:t>Hol</a:t>
            </a:r>
            <a:r>
              <a:rPr lang="fr-FR" b="0" dirty="0"/>
              <a:t> </a:t>
            </a:r>
            <a:r>
              <a:rPr lang="fr-FR" b="0" dirty="0" smtClean="0"/>
              <a:t>L. </a:t>
            </a:r>
            <a:r>
              <a:rPr lang="fr-FR" b="0" dirty="0"/>
              <a:t>et al. </a:t>
            </a:r>
            <a:r>
              <a:rPr lang="fr-FR" b="0" dirty="0" smtClean="0"/>
              <a:t>«</a:t>
            </a:r>
            <a:r>
              <a:rPr lang="fr-FR" b="0" dirty="0"/>
              <a:t> Screening for colorectal </a:t>
            </a:r>
            <a:r>
              <a:rPr lang="fr-FR" b="0" dirty="0" smtClean="0"/>
              <a:t>cancer: </a:t>
            </a:r>
            <a:r>
              <a:rPr lang="fr-FR" b="0" dirty="0" err="1"/>
              <a:t>randomised</a:t>
            </a:r>
            <a:r>
              <a:rPr lang="fr-FR" b="0" dirty="0"/>
              <a:t> trial </a:t>
            </a:r>
            <a:r>
              <a:rPr lang="fr-FR" b="0" dirty="0" err="1"/>
              <a:t>comparing</a:t>
            </a:r>
            <a:r>
              <a:rPr lang="fr-FR" b="0" dirty="0"/>
              <a:t> </a:t>
            </a:r>
            <a:r>
              <a:rPr lang="fr-FR" b="0" dirty="0" err="1"/>
              <a:t>guaiac-based</a:t>
            </a:r>
            <a:r>
              <a:rPr lang="fr-FR" b="0" dirty="0"/>
              <a:t> and </a:t>
            </a:r>
            <a:r>
              <a:rPr lang="fr-FR" b="0" dirty="0" err="1"/>
              <a:t>immunochemical</a:t>
            </a:r>
            <a:r>
              <a:rPr lang="fr-FR" b="0" dirty="0"/>
              <a:t> </a:t>
            </a:r>
            <a:r>
              <a:rPr lang="fr-FR" b="0" dirty="0" err="1"/>
              <a:t>faecal</a:t>
            </a:r>
            <a:r>
              <a:rPr lang="fr-FR" b="0" dirty="0"/>
              <a:t> </a:t>
            </a:r>
            <a:r>
              <a:rPr lang="fr-FR" b="0" dirty="0" err="1"/>
              <a:t>occult</a:t>
            </a:r>
            <a:r>
              <a:rPr lang="fr-FR" b="0" dirty="0"/>
              <a:t> </a:t>
            </a:r>
            <a:r>
              <a:rPr lang="fr-FR" b="0" dirty="0" err="1"/>
              <a:t>blood</a:t>
            </a:r>
            <a:r>
              <a:rPr lang="fr-FR" b="0" dirty="0"/>
              <a:t> </a:t>
            </a:r>
            <a:r>
              <a:rPr lang="fr-FR" b="0" dirty="0" err="1"/>
              <a:t>testing</a:t>
            </a:r>
            <a:r>
              <a:rPr lang="fr-FR" b="0" dirty="0"/>
              <a:t> and flexible </a:t>
            </a:r>
            <a:r>
              <a:rPr lang="fr-FR" b="0" dirty="0" err="1" smtClean="0"/>
              <a:t>sigmoidoscopy</a:t>
            </a:r>
            <a:r>
              <a:rPr lang="fr-FR" b="0" dirty="0" smtClean="0"/>
              <a:t> ». </a:t>
            </a:r>
            <a:r>
              <a:rPr lang="fr-FR" b="0" i="1" dirty="0" smtClean="0"/>
              <a:t>Gut.</a:t>
            </a:r>
            <a:r>
              <a:rPr lang="fr-FR" b="0" dirty="0" smtClean="0"/>
              <a:t> 2010 Jan;59(1):62-8</a:t>
            </a:r>
            <a:r>
              <a:rPr lang="fr-FR" b="0" dirty="0"/>
              <a:t>. (Diapo </a:t>
            </a:r>
            <a:r>
              <a:rPr lang="fr-FR" b="0" dirty="0" smtClean="0"/>
              <a:t>18) </a:t>
            </a:r>
          </a:p>
          <a:p>
            <a:pPr lvl="2"/>
            <a:r>
              <a:rPr lang="fr-FR" b="0" dirty="0" smtClean="0"/>
              <a:t>Étude sur la pratique des coloscopies en France. Assurance maladie – 6 décembre 2012. http://www.ameli.fr/espace-presse/communiques-et-dossiers-de-presse/les-derniers-communiques-de-la-caisse-nationale/detail-d-un-communique/2193.php. (Diapo 19) </a:t>
            </a:r>
          </a:p>
          <a:p>
            <a:pPr lvl="2"/>
            <a:r>
              <a:rPr lang="fr-FR" b="0" dirty="0" smtClean="0"/>
              <a:t>Denis B., et al. « Participation in four rounds of a French colorectal cancer screening programme </a:t>
            </a:r>
            <a:r>
              <a:rPr lang="fr-FR" b="0" dirty="0" err="1" smtClean="0"/>
              <a:t>with</a:t>
            </a:r>
            <a:r>
              <a:rPr lang="fr-FR" b="0" dirty="0" smtClean="0"/>
              <a:t> </a:t>
            </a:r>
            <a:r>
              <a:rPr lang="fr-FR" b="0" dirty="0" err="1" smtClean="0"/>
              <a:t>guaiac</a:t>
            </a:r>
            <a:r>
              <a:rPr lang="fr-FR" b="0" dirty="0" smtClean="0"/>
              <a:t> </a:t>
            </a:r>
            <a:r>
              <a:rPr lang="fr-FR" b="0" dirty="0" err="1" smtClean="0"/>
              <a:t>faecal</a:t>
            </a:r>
            <a:r>
              <a:rPr lang="fr-FR" b="0" dirty="0" smtClean="0"/>
              <a:t> </a:t>
            </a:r>
            <a:r>
              <a:rPr lang="fr-FR" b="0" dirty="0" err="1" smtClean="0"/>
              <a:t>occult</a:t>
            </a:r>
            <a:r>
              <a:rPr lang="fr-FR" b="0" dirty="0" smtClean="0"/>
              <a:t> </a:t>
            </a:r>
            <a:r>
              <a:rPr lang="fr-FR" b="0" dirty="0" err="1" smtClean="0"/>
              <a:t>blood</a:t>
            </a:r>
            <a:r>
              <a:rPr lang="fr-FR" b="0" dirty="0" smtClean="0"/>
              <a:t> test: a population-</a:t>
            </a:r>
            <a:r>
              <a:rPr lang="fr-FR" b="0" dirty="0" err="1" smtClean="0"/>
              <a:t>based</a:t>
            </a:r>
            <a:r>
              <a:rPr lang="fr-FR" b="0" dirty="0" smtClean="0"/>
              <a:t> open </a:t>
            </a:r>
            <a:r>
              <a:rPr lang="fr-FR" b="0" dirty="0" err="1" smtClean="0"/>
              <a:t>cohort</a:t>
            </a:r>
            <a:r>
              <a:rPr lang="fr-FR" b="0" dirty="0" smtClean="0"/>
              <a:t> </a:t>
            </a:r>
            <a:r>
              <a:rPr lang="fr-FR" b="0" dirty="0" err="1" smtClean="0"/>
              <a:t>study</a:t>
            </a:r>
            <a:r>
              <a:rPr lang="fr-FR" b="0" dirty="0" smtClean="0"/>
              <a:t> ». Journal of </a:t>
            </a:r>
            <a:r>
              <a:rPr lang="fr-FR" b="0" dirty="0" err="1" smtClean="0"/>
              <a:t>Medical</a:t>
            </a:r>
            <a:r>
              <a:rPr lang="fr-FR" b="0" dirty="0" smtClean="0"/>
              <a:t> Screening. 2015. (Diapo 19) </a:t>
            </a:r>
          </a:p>
          <a:p>
            <a:pPr lvl="2"/>
            <a:r>
              <a:rPr lang="fr-FR" b="0" i="1" dirty="0" smtClean="0"/>
              <a:t>Les </a:t>
            </a:r>
            <a:r>
              <a:rPr lang="fr-FR" b="0" i="1" dirty="0"/>
              <a:t>Français face au dépistage des </a:t>
            </a:r>
            <a:r>
              <a:rPr lang="fr-FR" b="0" i="1" dirty="0" smtClean="0"/>
              <a:t>cancers. </a:t>
            </a:r>
            <a:r>
              <a:rPr lang="fr-FR" b="0" dirty="0" smtClean="0"/>
              <a:t>Boulogne-Billancourt : </a:t>
            </a:r>
            <a:r>
              <a:rPr lang="fr-FR" b="0" dirty="0" err="1" smtClean="0"/>
              <a:t>INCa</a:t>
            </a:r>
            <a:r>
              <a:rPr lang="fr-FR" b="0" dirty="0"/>
              <a:t>.</a:t>
            </a:r>
            <a:r>
              <a:rPr lang="fr-FR" b="0" dirty="0" smtClean="0"/>
              <a:t> 2009. http:// www.ecancer.fr/component/docman/doc_download/9399-les-francais-face-au-depistage. (Diapo 24)</a:t>
            </a:r>
          </a:p>
          <a:p>
            <a:pPr lvl="2"/>
            <a:r>
              <a:rPr lang="fr-FR" b="0" dirty="0" smtClean="0"/>
              <a:t>Bismuth </a:t>
            </a:r>
            <a:r>
              <a:rPr lang="fr-FR" b="0" dirty="0"/>
              <a:t>M. </a:t>
            </a:r>
            <a:r>
              <a:rPr lang="fr-FR" b="0" i="1" dirty="0"/>
              <a:t>La consultation de délivrance du test </a:t>
            </a:r>
            <a:r>
              <a:rPr lang="fr-FR" b="0" i="1" dirty="0" err="1"/>
              <a:t>Hémoccult</a:t>
            </a:r>
            <a:r>
              <a:rPr lang="fr-FR" b="0" i="1" dirty="0"/>
              <a:t> dans le cadre du </a:t>
            </a:r>
            <a:r>
              <a:rPr lang="fr-FR" b="0" i="1" dirty="0" smtClean="0"/>
              <a:t>dépistage organisé</a:t>
            </a:r>
            <a:r>
              <a:rPr lang="fr-FR" b="0" i="1" dirty="0"/>
              <a:t>: étude qualitative </a:t>
            </a:r>
            <a:r>
              <a:rPr lang="fr-FR" b="0" dirty="0" smtClean="0"/>
              <a:t>Thèse d’exercice, Université </a:t>
            </a:r>
            <a:r>
              <a:rPr lang="fr-FR" b="0" dirty="0"/>
              <a:t>Paris Diderot </a:t>
            </a:r>
            <a:r>
              <a:rPr lang="fr-FR" b="0" dirty="0" smtClean="0"/>
              <a:t>– Paris 7</a:t>
            </a:r>
            <a:r>
              <a:rPr lang="fr-FR" b="0" dirty="0"/>
              <a:t>. UFR de </a:t>
            </a:r>
            <a:r>
              <a:rPr lang="fr-FR" b="0" dirty="0" smtClean="0"/>
              <a:t>médecine, </a:t>
            </a:r>
            <a:r>
              <a:rPr lang="fr-FR" b="0" dirty="0"/>
              <a:t>2011</a:t>
            </a:r>
            <a:r>
              <a:rPr lang="fr-FR" b="0" dirty="0" smtClean="0"/>
              <a:t>. (Diapo 24)</a:t>
            </a:r>
          </a:p>
          <a:p>
            <a:pPr lvl="2"/>
            <a:r>
              <a:rPr lang="fr-FR" b="0" dirty="0" smtClean="0"/>
              <a:t>Aubin-Auger I. </a:t>
            </a:r>
            <a:r>
              <a:rPr lang="en-US" b="0" i="1" dirty="0"/>
              <a:t>Improving </a:t>
            </a:r>
            <a:r>
              <a:rPr lang="en-US" b="0" i="1" dirty="0" smtClean="0"/>
              <a:t>Colorectal </a:t>
            </a:r>
            <a:r>
              <a:rPr lang="en-US" b="0" i="1" dirty="0"/>
              <a:t>C</a:t>
            </a:r>
            <a:r>
              <a:rPr lang="en-US" b="0" i="1" dirty="0" smtClean="0"/>
              <a:t>ancer </a:t>
            </a:r>
            <a:r>
              <a:rPr lang="en-US" b="0" i="1" dirty="0"/>
              <a:t>S</a:t>
            </a:r>
            <a:r>
              <a:rPr lang="en-US" b="0" i="1" dirty="0" smtClean="0"/>
              <a:t>creening </a:t>
            </a:r>
            <a:r>
              <a:rPr lang="en-US" b="0" i="1" dirty="0"/>
              <a:t>in General Practice from </a:t>
            </a:r>
            <a:r>
              <a:rPr lang="en-US" b="0" i="1" dirty="0" smtClean="0"/>
              <a:t>Obstacles </a:t>
            </a:r>
            <a:br>
              <a:rPr lang="en-US" b="0" i="1" dirty="0" smtClean="0"/>
            </a:br>
            <a:r>
              <a:rPr lang="en-US" b="0" i="1" dirty="0" smtClean="0"/>
              <a:t>to Brief </a:t>
            </a:r>
            <a:r>
              <a:rPr lang="en-US" b="0" i="1" dirty="0"/>
              <a:t>I</a:t>
            </a:r>
            <a:r>
              <a:rPr lang="en-US" b="0" i="1" dirty="0" smtClean="0"/>
              <a:t>ntervention</a:t>
            </a:r>
            <a:r>
              <a:rPr lang="en-US" b="0" dirty="0" smtClean="0"/>
              <a:t> (dissertation </a:t>
            </a:r>
            <a:r>
              <a:rPr lang="en-US" b="0" dirty="0"/>
              <a:t>for the degree of doctor in m</a:t>
            </a:r>
            <a:r>
              <a:rPr lang="en-US" b="0" dirty="0" smtClean="0"/>
              <a:t>edical </a:t>
            </a:r>
            <a:r>
              <a:rPr lang="en-US" b="0" dirty="0"/>
              <a:t>s</a:t>
            </a:r>
            <a:r>
              <a:rPr lang="en-US" b="0" dirty="0" smtClean="0"/>
              <a:t>ciences). </a:t>
            </a:r>
            <a:br>
              <a:rPr lang="en-US" b="0" dirty="0" smtClean="0"/>
            </a:br>
            <a:r>
              <a:rPr lang="en-US" b="0" dirty="0" smtClean="0"/>
              <a:t>University of Antwerp; 2014. (</a:t>
            </a:r>
            <a:r>
              <a:rPr lang="en-US" b="0" dirty="0" err="1" smtClean="0"/>
              <a:t>Diapo</a:t>
            </a:r>
            <a:r>
              <a:rPr lang="en-US" b="0" dirty="0" smtClean="0"/>
              <a:t> 24)</a:t>
            </a:r>
            <a:endParaRPr lang="fr-FR" b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7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CANCER COLORECTAL (CCR) :</a:t>
            </a:r>
            <a:br>
              <a:rPr lang="fr-FR" dirty="0" smtClean="0"/>
            </a:br>
            <a:r>
              <a:rPr lang="fr-FR" i="1" dirty="0" smtClean="0"/>
              <a:t>un enjeu de santé publique</a:t>
            </a:r>
            <a:endParaRPr lang="fr-FR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b="1" dirty="0"/>
              <a:t> </a:t>
            </a:r>
            <a:r>
              <a:rPr lang="fr-FR" b="1" dirty="0" smtClean="0"/>
              <a:t>3</a:t>
            </a:r>
            <a:r>
              <a:rPr lang="fr-FR" b="1" baseline="30000" dirty="0" smtClean="0"/>
              <a:t>e</a:t>
            </a:r>
            <a:r>
              <a:rPr lang="fr-FR" b="1" dirty="0" smtClean="0"/>
              <a:t> </a:t>
            </a:r>
            <a:r>
              <a:rPr lang="fr-FR" b="1" dirty="0"/>
              <a:t>cancer </a:t>
            </a:r>
            <a:r>
              <a:rPr lang="fr-FR" dirty="0"/>
              <a:t>le plus fréquent :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/>
              <a:t>cancer </a:t>
            </a:r>
            <a:r>
              <a:rPr lang="fr-FR" b="0" dirty="0"/>
              <a:t>chez la femme (après le cancer du sein)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/>
              <a:t>cancer </a:t>
            </a:r>
            <a:r>
              <a:rPr lang="fr-FR" b="0" dirty="0"/>
              <a:t>chez l’homme (après les cancers du poumon et de la prostate</a:t>
            </a:r>
            <a:r>
              <a:rPr lang="fr-FR" b="0" dirty="0" smtClean="0"/>
              <a:t>)</a:t>
            </a:r>
            <a:endParaRPr lang="fr-FR" b="0" dirty="0"/>
          </a:p>
          <a:p>
            <a:pPr lvl="1"/>
            <a:r>
              <a:rPr lang="fr-FR" b="1" dirty="0"/>
              <a:t> </a:t>
            </a:r>
            <a:r>
              <a:rPr lang="fr-FR" b="1" dirty="0" smtClean="0"/>
              <a:t>2</a:t>
            </a:r>
            <a:r>
              <a:rPr lang="fr-FR" b="1" baseline="30000" dirty="0" smtClean="0"/>
              <a:t>e</a:t>
            </a:r>
            <a:r>
              <a:rPr lang="fr-FR" b="1" dirty="0" smtClean="0"/>
              <a:t> </a:t>
            </a:r>
            <a:r>
              <a:rPr lang="fr-FR" b="1" dirty="0"/>
              <a:t>cancer </a:t>
            </a:r>
            <a:r>
              <a:rPr lang="fr-FR" dirty="0"/>
              <a:t>le plus </a:t>
            </a:r>
            <a:r>
              <a:rPr lang="fr-FR" dirty="0" smtClean="0"/>
              <a:t>mortel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763713" y="3284984"/>
            <a:ext cx="6769100" cy="336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r>
              <a:rPr lang="fr-FR" sz="1400" dirty="0" smtClean="0">
                <a:solidFill>
                  <a:srgbClr val="6E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cas et de décès annuels liés aux 4 cancers les plus fréquents</a:t>
            </a:r>
            <a:endParaRPr lang="fr-FR" sz="1400" dirty="0">
              <a:solidFill>
                <a:srgbClr val="6E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xmlns="" val="1851556739"/>
              </p:ext>
            </p:extLst>
          </p:nvPr>
        </p:nvGraphicFramePr>
        <p:xfrm>
          <a:off x="539750" y="3425620"/>
          <a:ext cx="6912557" cy="28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437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TAUX D’INCIDENCE RELATIVEMENT STABLE </a:t>
            </a:r>
            <a:br>
              <a:rPr lang="fr-FR" dirty="0"/>
            </a:br>
            <a:r>
              <a:rPr lang="fr-FR" dirty="0"/>
              <a:t>ET UN TAUX DE MORTALITÉ EN BAISSE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Évolution </a:t>
            </a:r>
            <a:r>
              <a:rPr lang="fr-FR" dirty="0"/>
              <a:t>des taux d’incidence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1980 à 2012 : </a:t>
            </a:r>
          </a:p>
          <a:p>
            <a:pPr lvl="1"/>
            <a:r>
              <a:rPr lang="fr-FR" i="1" dirty="0"/>
              <a:t>Baisse de </a:t>
            </a:r>
            <a:r>
              <a:rPr lang="fr-FR" i="1" dirty="0">
                <a:latin typeface="Calibri" panose="020F0502020204030204" pitchFamily="34" charset="0"/>
              </a:rPr>
              <a:t>≈</a:t>
            </a:r>
            <a:r>
              <a:rPr lang="fr-FR" i="1" dirty="0"/>
              <a:t> </a:t>
            </a:r>
            <a:r>
              <a:rPr lang="fr-FR" i="1" dirty="0" smtClean="0"/>
              <a:t>3 % </a:t>
            </a:r>
            <a:r>
              <a:rPr lang="fr-FR" i="1" dirty="0"/>
              <a:t>depuis </a:t>
            </a:r>
            <a:r>
              <a:rPr lang="fr-FR" i="1" dirty="0" smtClean="0"/>
              <a:t>2000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Évolution </a:t>
            </a:r>
            <a:r>
              <a:rPr lang="fr-FR" dirty="0"/>
              <a:t>des taux de mortalité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1980 à 2012 : </a:t>
            </a:r>
            <a:endParaRPr lang="fr-FR" dirty="0" smtClean="0"/>
          </a:p>
          <a:p>
            <a:pPr lvl="1"/>
            <a:r>
              <a:rPr lang="fr-FR" i="1" dirty="0"/>
              <a:t>Baisse de </a:t>
            </a:r>
            <a:r>
              <a:rPr lang="fr-FR" i="1" dirty="0">
                <a:latin typeface="Calibri" panose="020F0502020204030204" pitchFamily="34" charset="0"/>
              </a:rPr>
              <a:t>≈</a:t>
            </a:r>
            <a:r>
              <a:rPr lang="fr-FR" i="1" dirty="0"/>
              <a:t> </a:t>
            </a:r>
            <a:r>
              <a:rPr lang="fr-FR" i="1" dirty="0" smtClean="0"/>
              <a:t>15 % </a:t>
            </a:r>
            <a:r>
              <a:rPr lang="fr-FR" i="1" dirty="0"/>
              <a:t>depuis </a:t>
            </a:r>
            <a:r>
              <a:rPr lang="fr-FR" i="1" dirty="0" smtClean="0"/>
              <a:t>2000</a:t>
            </a:r>
            <a:endParaRPr lang="fr-FR" i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6445104"/>
              </p:ext>
            </p:extLst>
          </p:nvPr>
        </p:nvGraphicFramePr>
        <p:xfrm>
          <a:off x="543286" y="1989138"/>
          <a:ext cx="403244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3571891"/>
              </p:ext>
            </p:extLst>
          </p:nvPr>
        </p:nvGraphicFramePr>
        <p:xfrm>
          <a:off x="539750" y="4149725"/>
          <a:ext cx="403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051719" y="3860800"/>
            <a:ext cx="72000" cy="7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35578" y="3861048"/>
            <a:ext cx="72000" cy="7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51719" y="6020792"/>
            <a:ext cx="72000" cy="7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843816" y="6021040"/>
            <a:ext cx="72000" cy="7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16200000">
            <a:off x="-391906" y="256025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rgbClr val="6E7072"/>
                </a:solidFill>
              </a:rPr>
              <a:t>Taux standardisés monde</a:t>
            </a:r>
            <a:br>
              <a:rPr lang="fr-FR" sz="900" dirty="0">
                <a:solidFill>
                  <a:srgbClr val="6E7072"/>
                </a:solidFill>
              </a:rPr>
            </a:br>
            <a:r>
              <a:rPr lang="fr-FR" sz="900" dirty="0">
                <a:solidFill>
                  <a:srgbClr val="6E7072"/>
                </a:solidFill>
              </a:rPr>
              <a:t>(pour 100 000)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-391906" y="479250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rgbClr val="6E7072"/>
                </a:solidFill>
              </a:rPr>
              <a:t>Taux standardisés monde</a:t>
            </a:r>
            <a:br>
              <a:rPr lang="fr-FR" sz="900" dirty="0">
                <a:solidFill>
                  <a:srgbClr val="6E7072"/>
                </a:solidFill>
              </a:rPr>
            </a:br>
            <a:r>
              <a:rPr lang="fr-FR" sz="900" dirty="0">
                <a:solidFill>
                  <a:srgbClr val="6E7072"/>
                </a:solidFill>
              </a:rPr>
              <a:t>(pour 100 000)</a:t>
            </a:r>
          </a:p>
        </p:txBody>
      </p:sp>
    </p:spTree>
    <p:extLst>
      <p:ext uri="{BB962C8B-B14F-4D97-AF65-F5344CB8AC3E}">
        <p14:creationId xmlns:p14="http://schemas.microsoft.com/office/powerpoint/2010/main" xmlns="" val="1261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À </a:t>
            </a:r>
            <a:r>
              <a:rPr lang="fr-FR" dirty="0"/>
              <a:t>75 ans : </a:t>
            </a:r>
            <a:r>
              <a:rPr lang="fr-FR" dirty="0" smtClean="0"/>
              <a:t>4 </a:t>
            </a:r>
            <a:r>
              <a:rPr lang="fr-FR" dirty="0"/>
              <a:t>hommes et 3 </a:t>
            </a:r>
            <a:r>
              <a:rPr lang="fr-FR" dirty="0" smtClean="0"/>
              <a:t>femmes sur 100 </a:t>
            </a:r>
            <a:r>
              <a:rPr lang="fr-FR" dirty="0"/>
              <a:t>auront développé un </a:t>
            </a:r>
            <a:r>
              <a:rPr lang="fr-FR" dirty="0" smtClean="0"/>
              <a:t>CCR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7938" indent="0" algn="ctr">
              <a:buNone/>
            </a:pPr>
            <a:endParaRPr lang="fr-FR" sz="1400" i="1" dirty="0" smtClean="0"/>
          </a:p>
          <a:p>
            <a:pPr marL="182563" lvl="1" indent="0" algn="ctr">
              <a:buNone/>
            </a:pPr>
            <a:r>
              <a:rPr lang="fr-FR" sz="1200" i="1" dirty="0" smtClean="0"/>
              <a:t>Incidence </a:t>
            </a:r>
            <a:r>
              <a:rPr lang="fr-FR" sz="1200" i="1" dirty="0"/>
              <a:t>des cancers colorectaux en fonction de l’âge (2012</a:t>
            </a:r>
            <a:r>
              <a:rPr lang="fr-FR" sz="1200" i="1" dirty="0" smtClean="0"/>
              <a:t>)</a:t>
            </a:r>
            <a:endParaRPr lang="fr-FR" sz="1200" i="1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xmlns="" val="2309581766"/>
              </p:ext>
            </p:extLst>
          </p:nvPr>
        </p:nvGraphicFramePr>
        <p:xfrm>
          <a:off x="539750" y="2420938"/>
          <a:ext cx="7993063" cy="338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CANCER QUI SURVIENT </a:t>
            </a:r>
            <a:br>
              <a:rPr lang="fr-FR" dirty="0" smtClean="0"/>
            </a:br>
            <a:r>
              <a:rPr lang="fr-FR" dirty="0" smtClean="0"/>
              <a:t>MAJORITAIREMENT APRÈS 50 ANS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19" name="Connecteur droit 18"/>
          <p:cNvCxnSpPr/>
          <p:nvPr/>
        </p:nvCxnSpPr>
        <p:spPr bwMode="auto">
          <a:xfrm flipV="1">
            <a:off x="4680504" y="2420938"/>
            <a:ext cx="0" cy="2916000"/>
          </a:xfrm>
          <a:prstGeom prst="line">
            <a:avLst/>
          </a:prstGeom>
          <a:noFill/>
          <a:ln w="19050" cap="flat" cmpd="sng" algn="ctr">
            <a:solidFill>
              <a:srgbClr val="0079A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092810" y="3682136"/>
            <a:ext cx="1505268" cy="604441"/>
          </a:xfrm>
          <a:prstGeom prst="rect">
            <a:avLst/>
          </a:prstGeom>
          <a:solidFill>
            <a:srgbClr val="E2E1DD"/>
          </a:solidFill>
          <a:ln>
            <a:noFill/>
          </a:ln>
          <a:extLst/>
        </p:spPr>
        <p:txBody>
          <a:bodyPr lIns="90000" tIns="46800" rIns="90000" bIns="4680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fr-FR" sz="1400" dirty="0" smtClean="0">
                <a:solidFill>
                  <a:srgbClr val="0079A0"/>
                </a:solidFill>
                <a:latin typeface="Arial" charset="0"/>
              </a:rPr>
              <a:t>5 % DES CAS AVANT 50 ANS</a:t>
            </a:r>
            <a:endParaRPr lang="fr-FR" altLang="fr-FR" sz="1400" dirty="0">
              <a:solidFill>
                <a:srgbClr val="0079A0"/>
              </a:solidFill>
              <a:latin typeface="Arial" charset="0"/>
            </a:endParaRPr>
          </a:p>
        </p:txBody>
      </p:sp>
      <p:sp>
        <p:nvSpPr>
          <p:cNvPr id="21" name="AutoShape 8"/>
          <p:cNvSpPr>
            <a:spLocks/>
          </p:cNvSpPr>
          <p:nvPr/>
        </p:nvSpPr>
        <p:spPr bwMode="auto">
          <a:xfrm rot="5400000">
            <a:off x="2699344" y="2780481"/>
            <a:ext cx="288925" cy="3456385"/>
          </a:xfrm>
          <a:prstGeom prst="leftBrace">
            <a:avLst>
              <a:gd name="adj1" fmla="val 31377"/>
              <a:gd name="adj2" fmla="val 50000"/>
            </a:avLst>
          </a:prstGeom>
          <a:noFill/>
          <a:ln w="9525">
            <a:solidFill>
              <a:srgbClr val="0079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7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Survie</a:t>
            </a:r>
            <a:r>
              <a:rPr lang="fr-FR" baseline="30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globale (tous stades 1 </a:t>
            </a:r>
            <a:r>
              <a:rPr lang="fr-FR" dirty="0" smtClean="0"/>
              <a:t>à </a:t>
            </a:r>
            <a:r>
              <a:rPr lang="fr-FR" dirty="0"/>
              <a:t>4) à 5 ans : 56 </a:t>
            </a:r>
            <a:r>
              <a:rPr lang="fr-FR" dirty="0" smtClean="0"/>
              <a:t>%, et </a:t>
            </a:r>
            <a:r>
              <a:rPr lang="fr-FR" dirty="0"/>
              <a:t>à 10 ans : 50 </a:t>
            </a:r>
            <a:r>
              <a:rPr lang="fr-FR" dirty="0" smtClean="0"/>
              <a:t>%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MEILLEURE SURVIE EN CAS DE </a:t>
            </a:r>
            <a:r>
              <a:rPr lang="fr-FR" dirty="0" smtClean="0"/>
              <a:t>DÉTECTION </a:t>
            </a:r>
            <a:br>
              <a:rPr lang="fr-FR" dirty="0" smtClean="0"/>
            </a:br>
            <a:r>
              <a:rPr lang="fr-FR" dirty="0" smtClean="0"/>
              <a:t>AUX </a:t>
            </a:r>
            <a:r>
              <a:rPr lang="fr-FR" dirty="0"/>
              <a:t>STADES </a:t>
            </a:r>
            <a:r>
              <a:rPr lang="fr-FR" dirty="0" smtClean="0"/>
              <a:t>PRÉCOCES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5805264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7188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6E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rgbClr val="0079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0">
              <a:buNone/>
            </a:pPr>
            <a:r>
              <a:rPr lang="fr-FR" sz="1200" i="1" baseline="30000" dirty="0" smtClean="0"/>
              <a:t>(1)</a:t>
            </a:r>
            <a:r>
              <a:rPr lang="fr-FR" sz="1200" i="1" dirty="0" smtClean="0"/>
              <a:t> </a:t>
            </a:r>
            <a:r>
              <a:rPr lang="fr-FR" sz="1200" i="1" dirty="0"/>
              <a:t>Survie </a:t>
            </a:r>
            <a:r>
              <a:rPr lang="fr-FR" sz="1200" i="1" dirty="0" smtClean="0"/>
              <a:t>nette. </a:t>
            </a:r>
          </a:p>
          <a:p>
            <a:pPr marL="182563" lvl="1" indent="0">
              <a:buNone/>
            </a:pPr>
            <a:r>
              <a:rPr lang="fr-FR" sz="1200" i="1" baseline="30000" dirty="0" smtClean="0"/>
              <a:t>(2)</a:t>
            </a:r>
            <a:r>
              <a:rPr lang="fr-FR" sz="1200" i="1" dirty="0" smtClean="0"/>
              <a:t> </a:t>
            </a:r>
            <a:r>
              <a:rPr lang="fr-FR" sz="1200" i="1" dirty="0"/>
              <a:t>Survie </a:t>
            </a:r>
            <a:r>
              <a:rPr lang="fr-FR" sz="1200" i="1" dirty="0" smtClean="0"/>
              <a:t>relative.</a:t>
            </a:r>
            <a:endParaRPr lang="fr-FR" sz="1200" i="1" dirty="0"/>
          </a:p>
        </p:txBody>
      </p:sp>
      <p:pic>
        <p:nvPicPr>
          <p:cNvPr id="22" name="Picture 30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4"/>
          <a:stretch>
            <a:fillRect/>
          </a:stretch>
        </p:blipFill>
        <p:spPr bwMode="auto">
          <a:xfrm>
            <a:off x="421176" y="2492896"/>
            <a:ext cx="2563258" cy="246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 descr="08347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17317" y="4956328"/>
            <a:ext cx="1422765" cy="6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8"/>
          <p:cNvSpPr>
            <a:spLocks noChangeShapeType="1"/>
          </p:cNvSpPr>
          <p:nvPr/>
        </p:nvSpPr>
        <p:spPr bwMode="auto">
          <a:xfrm flipH="1">
            <a:off x="1091840" y="5151841"/>
            <a:ext cx="1157600" cy="6517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7346302"/>
              </p:ext>
            </p:extLst>
          </p:nvPr>
        </p:nvGraphicFramePr>
        <p:xfrm>
          <a:off x="3203847" y="2420940"/>
          <a:ext cx="5328966" cy="3405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235"/>
                <a:gridCol w="1851697"/>
                <a:gridCol w="1938034"/>
              </a:tblGrid>
              <a:tr h="5040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STADES DES LÉSIONS DÉTECTÉES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1D5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1BEE7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SURVIE</a:t>
                      </a:r>
                      <a:r>
                        <a:rPr kumimoji="0" lang="fr-FR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 STADE À 5 ANS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1D5D"/>
                    </a:solidFill>
                  </a:tcPr>
                </a:tc>
              </a:tr>
              <a:tr h="42107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b="1" dirty="0" smtClean="0">
                          <a:solidFill>
                            <a:srgbClr val="841D5D"/>
                          </a:solidFill>
                        </a:rPr>
                        <a:t>Précoces</a:t>
                      </a:r>
                      <a:endParaRPr lang="fr-FR" sz="1400" b="1" dirty="0">
                        <a:solidFill>
                          <a:srgbClr val="841D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dirty="0" smtClean="0">
                          <a:solidFill>
                            <a:srgbClr val="841D5D"/>
                          </a:solidFill>
                        </a:rPr>
                        <a:t>0</a:t>
                      </a:r>
                      <a:r>
                        <a:rPr lang="fr-FR" sz="1400" baseline="0" dirty="0" smtClean="0">
                          <a:solidFill>
                            <a:srgbClr val="841D5D"/>
                          </a:solidFill>
                        </a:rPr>
                        <a:t> – </a:t>
                      </a:r>
                      <a:r>
                        <a:rPr lang="fr-FR" sz="1400" baseline="0" dirty="0" smtClean="0">
                          <a:solidFill>
                            <a:srgbClr val="6E7072"/>
                          </a:solidFill>
                        </a:rPr>
                        <a:t>In situ</a:t>
                      </a:r>
                      <a:endParaRPr lang="fr-FR" sz="1400" i="1" dirty="0">
                        <a:solidFill>
                          <a:srgbClr val="6E707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       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  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    90 %</a:t>
                      </a:r>
                      <a:endParaRPr lang="fr-FR" sz="1400" b="1" dirty="0">
                        <a:solidFill>
                          <a:srgbClr val="6E707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7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400" dirty="0">
                        <a:solidFill>
                          <a:srgbClr val="841D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dirty="0" smtClean="0">
                          <a:solidFill>
                            <a:srgbClr val="841D5D"/>
                          </a:solidFill>
                        </a:rPr>
                        <a:t>1 –</a:t>
                      </a:r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 </a:t>
                      </a:r>
                      <a:r>
                        <a:rPr lang="fr-FR" sz="1400" baseline="0" dirty="0" smtClean="0">
                          <a:solidFill>
                            <a:srgbClr val="6E7072"/>
                          </a:solidFill>
                        </a:rPr>
                        <a:t>S</a:t>
                      </a:r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uperficielle</a:t>
                      </a:r>
                      <a:endParaRPr lang="fr-FR" sz="1400" dirty="0">
                        <a:solidFill>
                          <a:srgbClr val="6E707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8196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400" dirty="0">
                        <a:solidFill>
                          <a:srgbClr val="841D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dirty="0" smtClean="0">
                          <a:solidFill>
                            <a:srgbClr val="841D5D"/>
                          </a:solidFill>
                        </a:rPr>
                        <a:t>2 – </a:t>
                      </a:r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Paroi du côlon </a:t>
                      </a:r>
                      <a:endParaRPr lang="fr-FR" sz="1400" dirty="0">
                        <a:solidFill>
                          <a:srgbClr val="6E707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21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b="1" dirty="0" smtClean="0">
                          <a:solidFill>
                            <a:srgbClr val="841D5D"/>
                          </a:solidFill>
                        </a:rPr>
                        <a:t>Régional</a:t>
                      </a:r>
                      <a:endParaRPr lang="fr-FR" sz="1400" b="1" dirty="0">
                        <a:solidFill>
                          <a:srgbClr val="841D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dirty="0" smtClean="0">
                          <a:solidFill>
                            <a:srgbClr val="841D5D"/>
                          </a:solidFill>
                        </a:rPr>
                        <a:t>3 – </a:t>
                      </a:r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Ganglions</a:t>
                      </a:r>
                      <a:endParaRPr lang="fr-FR" sz="1400" dirty="0">
                        <a:solidFill>
                          <a:srgbClr val="6E707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  70 %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E7072"/>
                        </a:solidFill>
                        <a:effectLst/>
                        <a:latin typeface="+mn-lt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b="1" dirty="0" smtClean="0">
                          <a:solidFill>
                            <a:srgbClr val="841D5D"/>
                          </a:solidFill>
                        </a:rPr>
                        <a:t>Métastatique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dirty="0" smtClean="0">
                          <a:solidFill>
                            <a:srgbClr val="841D5D"/>
                          </a:solidFill>
                        </a:rPr>
                        <a:t>4 – </a:t>
                      </a:r>
                      <a:r>
                        <a:rPr lang="fr-FR" sz="1400" dirty="0" smtClean="0">
                          <a:solidFill>
                            <a:srgbClr val="6E7072"/>
                          </a:solidFill>
                        </a:rPr>
                        <a:t>Métastases </a:t>
                      </a:r>
                      <a:endParaRPr lang="fr-FR" sz="1400" dirty="0">
                        <a:solidFill>
                          <a:srgbClr val="6E707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  13 %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E7072"/>
                        </a:solidFill>
                        <a:effectLst/>
                        <a:latin typeface="+mn-lt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10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100" dirty="0">
                        <a:solidFill>
                          <a:srgbClr val="6E707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</a:rPr>
                        <a:t>(SEER) 2014 États-Unis.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E7072"/>
                        </a:solidFill>
                        <a:effectLst/>
                        <a:latin typeface="+mn-lt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123728" y="5017939"/>
            <a:ext cx="90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 anchor="ctr" anchorCtr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fr-FR" sz="800" kern="0" dirty="0" err="1">
                <a:solidFill>
                  <a:srgbClr val="6E707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de-DE" altLang="fr-F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étastases</a:t>
            </a:r>
            <a:endParaRPr kumimoji="0" lang="de-DE" altLang="fr-FR" sz="8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123728" y="4600180"/>
            <a:ext cx="90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 anchor="ctr" anchorCtr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fr-FR" sz="800" kern="0" dirty="0" err="1">
                <a:solidFill>
                  <a:srgbClr val="6E707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de-DE" altLang="fr-F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anglion</a:t>
            </a:r>
            <a:endParaRPr kumimoji="0" lang="de-DE" altLang="fr-FR" sz="8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123728" y="4149080"/>
            <a:ext cx="90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 anchor="ctr" anchorCtr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fr-FR" sz="800" kern="0" dirty="0" err="1">
                <a:solidFill>
                  <a:srgbClr val="6E707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de-DE" altLang="fr-F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éreuse</a:t>
            </a:r>
            <a:endParaRPr kumimoji="0" lang="de-DE" altLang="fr-FR" sz="8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2123728" y="3666759"/>
            <a:ext cx="90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 anchor="ctr" anchorCtr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fr-FR" sz="800" kern="0" dirty="0" err="1">
                <a:solidFill>
                  <a:srgbClr val="6E707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de-DE" altLang="fr-F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usculeuse</a:t>
            </a:r>
            <a:endParaRPr kumimoji="0" lang="de-DE" altLang="fr-FR" sz="8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123728" y="3409948"/>
            <a:ext cx="90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 anchor="ctr" anchorCtr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fr-FR" sz="800" kern="0" dirty="0" err="1">
                <a:solidFill>
                  <a:srgbClr val="6E707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de-DE" altLang="fr-F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ous-muqueuse</a:t>
            </a:r>
            <a:endParaRPr kumimoji="0" lang="de-DE" altLang="fr-FR" sz="8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2123728" y="3138888"/>
            <a:ext cx="90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 anchor="ctr" anchorCtr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fr-FR" sz="800" kern="0" dirty="0" err="1">
                <a:solidFill>
                  <a:srgbClr val="6E707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de-DE" altLang="fr-F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umeur</a:t>
            </a:r>
            <a:endParaRPr kumimoji="0" lang="de-DE" altLang="fr-FR" sz="8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2123728" y="3016665"/>
            <a:ext cx="900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 anchor="ctr" anchorCtr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fr-FR" sz="800" kern="0" dirty="0" err="1">
                <a:solidFill>
                  <a:srgbClr val="6E707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de-DE" altLang="fr-F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E707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uqueuse</a:t>
            </a:r>
            <a:endParaRPr kumimoji="0" lang="de-DE" altLang="fr-FR" sz="800" b="0" i="0" u="none" strike="noStrike" kern="0" cap="none" spc="0" normalizeH="0" baseline="0" noProof="0" dirty="0">
              <a:ln>
                <a:noFill/>
              </a:ln>
              <a:solidFill>
                <a:srgbClr val="6E707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10800000">
            <a:off x="2915832" y="3011902"/>
            <a:ext cx="144000" cy="993361"/>
          </a:xfrm>
          <a:prstGeom prst="leftBrace">
            <a:avLst>
              <a:gd name="adj1" fmla="val 31377"/>
              <a:gd name="adj2" fmla="val 50000"/>
            </a:avLst>
          </a:prstGeom>
          <a:noFill/>
          <a:ln w="9525">
            <a:solidFill>
              <a:srgbClr val="841D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2" name="AutoShape 8"/>
          <p:cNvSpPr>
            <a:spLocks/>
          </p:cNvSpPr>
          <p:nvPr/>
        </p:nvSpPr>
        <p:spPr bwMode="auto">
          <a:xfrm rot="10800000">
            <a:off x="2915832" y="4052706"/>
            <a:ext cx="144000" cy="356514"/>
          </a:xfrm>
          <a:prstGeom prst="leftBrace">
            <a:avLst>
              <a:gd name="adj1" fmla="val 23263"/>
              <a:gd name="adj2" fmla="val 50000"/>
            </a:avLst>
          </a:prstGeom>
          <a:noFill/>
          <a:ln w="9525">
            <a:solidFill>
              <a:srgbClr val="841D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5" name="AutoShape 8"/>
          <p:cNvSpPr>
            <a:spLocks/>
          </p:cNvSpPr>
          <p:nvPr/>
        </p:nvSpPr>
        <p:spPr bwMode="auto">
          <a:xfrm rot="10800000">
            <a:off x="2915832" y="4456663"/>
            <a:ext cx="144000" cy="356514"/>
          </a:xfrm>
          <a:prstGeom prst="leftBrace">
            <a:avLst>
              <a:gd name="adj1" fmla="val 23263"/>
              <a:gd name="adj2" fmla="val 50000"/>
            </a:avLst>
          </a:prstGeom>
          <a:noFill/>
          <a:ln w="9525">
            <a:solidFill>
              <a:srgbClr val="841D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6" name="AutoShape 8"/>
          <p:cNvSpPr>
            <a:spLocks/>
          </p:cNvSpPr>
          <p:nvPr/>
        </p:nvSpPr>
        <p:spPr bwMode="auto">
          <a:xfrm rot="10800000">
            <a:off x="2915832" y="4860620"/>
            <a:ext cx="144000" cy="656611"/>
          </a:xfrm>
          <a:prstGeom prst="leftBrace">
            <a:avLst>
              <a:gd name="adj1" fmla="val 23263"/>
              <a:gd name="adj2" fmla="val 50000"/>
            </a:avLst>
          </a:prstGeom>
          <a:noFill/>
          <a:ln w="9525">
            <a:solidFill>
              <a:srgbClr val="841D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3" name="AutoShape 8"/>
          <p:cNvSpPr>
            <a:spLocks/>
          </p:cNvSpPr>
          <p:nvPr/>
        </p:nvSpPr>
        <p:spPr bwMode="auto">
          <a:xfrm rot="10800000">
            <a:off x="7092296" y="3408198"/>
            <a:ext cx="144000" cy="993361"/>
          </a:xfrm>
          <a:prstGeom prst="leftBrace">
            <a:avLst>
              <a:gd name="adj1" fmla="val 31377"/>
              <a:gd name="adj2" fmla="val 50000"/>
            </a:avLst>
          </a:prstGeom>
          <a:noFill/>
          <a:ln w="9525">
            <a:solidFill>
              <a:srgbClr val="841D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5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CANCER COLORECTAL (CCR) :</a:t>
            </a:r>
            <a:br>
              <a:rPr lang="fr-FR" dirty="0" smtClean="0"/>
            </a:br>
            <a:r>
              <a:rPr lang="fr-FR" i="1" dirty="0" smtClean="0"/>
              <a:t>3 niveaux de risque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Programme national de dépistage organisé du cancer colorectal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61A-3C0B-47F2-A97F-1F9E52679F69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2563657"/>
              </p:ext>
            </p:extLst>
          </p:nvPr>
        </p:nvGraphicFramePr>
        <p:xfrm>
          <a:off x="539750" y="1989139"/>
          <a:ext cx="7993063" cy="4053538"/>
        </p:xfrm>
        <a:graphic>
          <a:graphicData uri="http://schemas.openxmlformats.org/drawingml/2006/table">
            <a:tbl>
              <a:tblPr/>
              <a:tblGrid>
                <a:gridCol w="1441372"/>
                <a:gridCol w="1726782"/>
                <a:gridCol w="2736304"/>
                <a:gridCol w="2088605"/>
              </a:tblGrid>
              <a:tr h="530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NIVEAU DE RISQUE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MOYEN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ÉLEVÉ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TRÈS ÉLEVÉ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D5D"/>
                    </a:solidFill>
                  </a:tcPr>
                </a:tc>
              </a:tr>
              <a:tr h="20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41D5D"/>
                          </a:solidFill>
                          <a:effectLst/>
                          <a:latin typeface="Arial" pitchFamily="34" charset="0"/>
                        </a:rPr>
                        <a:t>Personnes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41D5D"/>
                          </a:solidFill>
                          <a:effectLst/>
                          <a:latin typeface="Arial" pitchFamily="34" charset="0"/>
                        </a:rPr>
                        <a:t>concernées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fr-F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841D5D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0"/>
                          </a:solidFill>
                          <a:effectLst/>
                          <a:latin typeface="Arial" pitchFamily="34" charset="0"/>
                        </a:rPr>
                        <a:t>Population générale :</a:t>
                      </a:r>
                    </a:p>
                    <a:p>
                      <a:pPr marL="84138" marR="0" lvl="1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1D5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50 à 74 ans</a:t>
                      </a:r>
                    </a:p>
                    <a:p>
                      <a:pPr marL="84138" marR="0" lvl="1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1D5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sans symptôme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0"/>
                          </a:solidFill>
                          <a:effectLst/>
                          <a:latin typeface="Arial" pitchFamily="34" charset="0"/>
                        </a:rPr>
                        <a:t>Antécédent d’adénome « avancé »</a:t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0"/>
                          </a:solidFill>
                          <a:effectLst/>
                          <a:latin typeface="Arial" pitchFamily="34" charset="0"/>
                        </a:rPr>
                        <a:t>(AA) ou de CCR : </a:t>
                      </a:r>
                    </a:p>
                    <a:p>
                      <a:pPr>
                        <a:buClr>
                          <a:srgbClr val="841D5D"/>
                        </a:buClr>
                        <a:buFont typeface="Wingdings" pitchFamily="2" charset="2"/>
                        <a:buChar char="§"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personnel </a:t>
                      </a:r>
                    </a:p>
                    <a:p>
                      <a:pPr>
                        <a:buClr>
                          <a:srgbClr val="841D5D"/>
                        </a:buClr>
                        <a:buFont typeface="Wingdings" pitchFamily="2" charset="2"/>
                        <a:buChar char="§"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  <a:t>un parent 1</a:t>
                      </a:r>
                      <a:r>
                        <a:rPr lang="fr-FR" sz="1200" baseline="300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  <a:t>er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  <a:t> degré &lt; 65 ans </a:t>
                      </a:r>
                      <a:br>
                        <a:rPr lang="fr-FR" sz="12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fr-FR" sz="12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  <a:t>ou deux parents 1</a:t>
                      </a:r>
                      <a:r>
                        <a:rPr lang="fr-FR" sz="1200" baseline="300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  <a:t>er</a:t>
                      </a:r>
                      <a:r>
                        <a:rPr lang="fr-FR" sz="12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  <a:t> degré </a:t>
                      </a:r>
                      <a:br>
                        <a:rPr lang="fr-FR" sz="12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fr-FR" sz="1200" dirty="0" smtClean="0">
                          <a:solidFill>
                            <a:srgbClr val="6E7072"/>
                          </a:solidFill>
                          <a:latin typeface="Tahoma" pitchFamily="34" charset="0"/>
                          <a:cs typeface="Tahoma" pitchFamily="34" charset="0"/>
                        </a:rPr>
                        <a:t>(quel que soit l’âge)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E7072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9A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Antécédent personnel de MICI </a:t>
                      </a: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(maladie inflammatoire chronique intestinale) 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1D5D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maladie de </a:t>
                      </a: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Crohn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E7072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1D5D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rectocolite hémorragique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0"/>
                          </a:solidFill>
                          <a:effectLst/>
                          <a:latin typeface="Arial" pitchFamily="34" charset="0"/>
                        </a:rPr>
                        <a:t>Prédisposition héréditaire :</a:t>
                      </a:r>
                    </a:p>
                    <a:p>
                      <a:pPr marL="84138" marR="0" lvl="1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1D5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 polypose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adénomateuse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 familiale</a:t>
                      </a:r>
                    </a:p>
                    <a:p>
                      <a:pPr marL="84138" marR="0" lvl="1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1D5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 cancer colorectal héréditaire non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polyposique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 (HNPCC ou syndrome de Lynch)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41D5D"/>
                          </a:solidFill>
                          <a:effectLst/>
                          <a:latin typeface="Arial" pitchFamily="34" charset="0"/>
                        </a:rPr>
                        <a:t>Risque de cancer colorectal vie entière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 à 4 %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 à 10 %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40 à 100 %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41D5D"/>
                          </a:solidFill>
                          <a:effectLst/>
                          <a:latin typeface="Arial" pitchFamily="34" charset="0"/>
                        </a:rPr>
                        <a:t>% des cancers colorectaux diagnostiqués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≈ 80 %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15 à 20 %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E7072"/>
                          </a:solidFill>
                          <a:effectLst/>
                          <a:latin typeface="Arial" pitchFamily="34" charset="0"/>
                        </a:rPr>
                        <a:t>1 à 3 %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70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13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ele-ipsos-vif 13">
    <a:dk1>
      <a:srgbClr val="333399"/>
    </a:dk1>
    <a:lt1>
      <a:srgbClr val="FFFFFF"/>
    </a:lt1>
    <a:dk2>
      <a:srgbClr val="333399"/>
    </a:dk2>
    <a:lt2>
      <a:srgbClr val="86A9D3"/>
    </a:lt2>
    <a:accent1>
      <a:srgbClr val="BEE2E2"/>
    </a:accent1>
    <a:accent2>
      <a:srgbClr val="C3C4EB"/>
    </a:accent2>
    <a:accent3>
      <a:srgbClr val="FFFFFF"/>
    </a:accent3>
    <a:accent4>
      <a:srgbClr val="2A2A82"/>
    </a:accent4>
    <a:accent5>
      <a:srgbClr val="DBEEEE"/>
    </a:accent5>
    <a:accent6>
      <a:srgbClr val="B0B1D5"/>
    </a:accent6>
    <a:hlink>
      <a:srgbClr val="00ADA8"/>
    </a:hlink>
    <a:folHlink>
      <a:srgbClr val="357BC7"/>
    </a:folHlink>
  </a:clrScheme>
  <a:fontScheme name="modele-ipsos-vif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ele-ipsos-vif 13">
    <a:dk1>
      <a:srgbClr val="333399"/>
    </a:dk1>
    <a:lt1>
      <a:srgbClr val="FFFFFF"/>
    </a:lt1>
    <a:dk2>
      <a:srgbClr val="333399"/>
    </a:dk2>
    <a:lt2>
      <a:srgbClr val="86A9D3"/>
    </a:lt2>
    <a:accent1>
      <a:srgbClr val="BEE2E2"/>
    </a:accent1>
    <a:accent2>
      <a:srgbClr val="C3C4EB"/>
    </a:accent2>
    <a:accent3>
      <a:srgbClr val="FFFFFF"/>
    </a:accent3>
    <a:accent4>
      <a:srgbClr val="2A2A82"/>
    </a:accent4>
    <a:accent5>
      <a:srgbClr val="DBEEEE"/>
    </a:accent5>
    <a:accent6>
      <a:srgbClr val="B0B1D5"/>
    </a:accent6>
    <a:hlink>
      <a:srgbClr val="00ADA8"/>
    </a:hlink>
    <a:folHlink>
      <a:srgbClr val="357BC7"/>
    </a:folHlink>
  </a:clrScheme>
  <a:fontScheme name="modele-ipsos-vif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EE1E4D02C534F82D04F9A5B61A718" ma:contentTypeVersion="0" ma:contentTypeDescription="Crée un document." ma:contentTypeScope="" ma:versionID="5fc3dd5f1b4b26ea170238086bcb9b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661958-5E43-4624-B99B-59444636E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884937-267F-4D16-8468-9AD0A1B18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B04C8B-9C29-4152-8725-B2F5C77F5CF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2581</Words>
  <Application>Microsoft Office PowerPoint</Application>
  <PresentationFormat>Affichage à l'écran (4:3)</PresentationFormat>
  <Paragraphs>628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PROGRAMME NATIONAL DE DÉPISTAGE ORGANISÉ DU CANCER COLORECTAL</vt:lpstr>
      <vt:lpstr>LES OBJECTIFS DE CE DIAPORAMA SONT DE :</vt:lpstr>
      <vt:lpstr>SOMMAIRE</vt:lpstr>
      <vt:lpstr>1/ Le cancer colorectal :</vt:lpstr>
      <vt:lpstr>LE CANCER COLORECTAL (CCR) : un enjeu de santé publique</vt:lpstr>
      <vt:lpstr>UN TAUX D’INCIDENCE RELATIVEMENT STABLE  ET UN TAUX DE MORTALITÉ EN BAISSE</vt:lpstr>
      <vt:lpstr>UN CANCER QUI SURVIENT  MAJORITAIREMENT APRÈS 50 ANS</vt:lpstr>
      <vt:lpstr>UNE MEILLEURE SURVIE EN CAS DE DÉTECTION  AUX STADES PRÉCOCES</vt:lpstr>
      <vt:lpstr>LE CANCER COLORECTAL (CCR) : 3 niveaux de risque</vt:lpstr>
      <vt:lpstr>UNE PRISE EN CHARGE SPÉCIFIQUE  SELON LE NIVEAU DE RISQUE</vt:lpstr>
      <vt:lpstr>2/ Le dépistage du cancer colorectal  chez les personnes à risque moyen </vt:lpstr>
      <vt:lpstr>CONDITIONS NÉCESSAIRES À L’ORGANISATION  D’UN PROGRAMME DE DÉPISTAGE1</vt:lpstr>
      <vt:lpstr>LE DÉPISTAGE :  agir précocement pour optimiser les chances du patient</vt:lpstr>
      <vt:lpstr>BALANCE BÉNÉFICES/RISQUES DU DÉPISTAGE ORGANISÉ : les bénéfices </vt:lpstr>
      <vt:lpstr>IMPACT SUR LA MORTALITÉ ET L’INCIDENCE</vt:lpstr>
      <vt:lpstr>DONNÉES D’ÉVALUATION DU DÉPISTAGE  ORGANISÉ AVEC LE TEST AU GAÏAC </vt:lpstr>
      <vt:lpstr>DÉPISTAGE ORGANISÉ :  du test au gaïac au test immunologique</vt:lpstr>
      <vt:lpstr>LES « PLUS » DU TEST IMMUNOLOGIQUE</vt:lpstr>
      <vt:lpstr>LES RISQUES LIÉS À LA COLOSCOPIE  SUITE À UN TEST POSITIF </vt:lpstr>
      <vt:lpstr>3/ Le médecin généraliste, </vt:lpstr>
      <vt:lpstr>LE MÉDECIN GÉNÉRALISTE : un rôle essentiel</vt:lpstr>
      <vt:lpstr>LE MÉDECIN GÉNÉRALISTE : un rôle essentiel dans le dépistage organisé</vt:lpstr>
      <vt:lpstr>LES FREINS AU DÉPISTAGE</vt:lpstr>
      <vt:lpstr>LES LEVIERS À LA PARTICIPATION</vt:lpstr>
      <vt:lpstr>DÉPISTAGE ORGANISÉ :  les messages à transmettre  aux patients à risque moyen</vt:lpstr>
      <vt:lpstr>Diapositive 26</vt:lpstr>
      <vt:lpstr>2 POSSIBILITÉS DE COMMANDE  DU KIT DE DÉPISTAGE</vt:lpstr>
      <vt:lpstr>LE KIT DE DÉPISTAGE</vt:lpstr>
      <vt:lpstr>LE TEST IMMUNOLOGIQUE</vt:lpstr>
      <vt:lpstr>LE TEST DE DÉPISTAGE</vt:lpstr>
      <vt:lpstr>L’ENVOI DU TEST</vt:lpstr>
      <vt:lpstr>LA FICHE D’IDENTIFICATION :  un élément important</vt:lpstr>
      <vt:lpstr>ANALYSE CENTRALISÉE ET ACCÈS AUX RÉSULTATS</vt:lpstr>
      <vt:lpstr>5/ Les cas particuliers ne relevant pas du dépistage par test immunologique</vt:lpstr>
      <vt:lpstr>AGIR FACE AUX SYMPTÔMES</vt:lpstr>
      <vt:lpstr>PATIENTS À RISQUE MOYEN :  dans quels cas ne pas faire ou différer le test ?</vt:lpstr>
      <vt:lpstr>6/ Les outils à disposition  du médecin généraliste</vt:lpstr>
      <vt:lpstr>INFORMATIONS ET OUTILS POUR AGIR : pour votre pratique</vt:lpstr>
      <vt:lpstr>INFORMATIONS ET OUTILS POUR AGIR : pour vos patients</vt:lpstr>
      <vt:lpstr>LES POINTS CLÉS</vt:lpstr>
      <vt:lpstr>RÉFÉRENCES</vt:lpstr>
      <vt:lpstr>RÉFÉRENCES</vt:lpstr>
      <vt:lpstr>RÉFÉRENCES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Frédérique BESOZZI</dc:creator>
  <cp:lastModifiedBy>Benhammouda</cp:lastModifiedBy>
  <cp:revision>184</cp:revision>
  <dcterms:created xsi:type="dcterms:W3CDTF">2015-02-11T11:07:34Z</dcterms:created>
  <dcterms:modified xsi:type="dcterms:W3CDTF">2015-03-19T13:53:32Z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0x0101005FFEE1E4D02C534F82D04F9A5B61A718</vt:lpwstr>
  </property>
</Properties>
</file>