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3" r:id="rId6"/>
    <p:sldId id="379" r:id="rId7"/>
    <p:sldId id="264" r:id="rId8"/>
    <p:sldId id="378" r:id="rId9"/>
    <p:sldId id="272" r:id="rId10"/>
    <p:sldId id="273" r:id="rId11"/>
    <p:sldId id="274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9" r:id="rId22"/>
    <p:sldId id="299" r:id="rId23"/>
    <p:sldId id="300" r:id="rId24"/>
    <p:sldId id="301" r:id="rId25"/>
    <p:sldId id="325" r:id="rId26"/>
    <p:sldId id="328" r:id="rId27"/>
    <p:sldId id="347" r:id="rId28"/>
    <p:sldId id="356" r:id="rId29"/>
    <p:sldId id="366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581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8ACA1-42F9-49DB-BF6E-91B7A8E95226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3D742-2C16-4530-97B4-5E9CBD59116F}" type="slidenum">
              <a:rPr lang="en-GB" smtClean="0"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smtClean="0"/>
              <a:t>De la même manière et jusqu’à une époque récente, les erreurs médicales étaient considérées comme des conséquences inévitables soit d’une série de circonstances imprévisibles soit de mauvais professionnels de santé. </a:t>
            </a:r>
          </a:p>
          <a:p>
            <a:r>
              <a:rPr lang="fr-FR" smtClean="0"/>
              <a:t>Les choses ont commencé à changer dans les années 2000.</a:t>
            </a:r>
          </a:p>
          <a:p>
            <a:endParaRPr lang="fr-FR" smtClean="0"/>
          </a:p>
          <a:p>
            <a:endParaRPr lang="fr-FR" smtClean="0"/>
          </a:p>
          <a:p>
            <a:r>
              <a:rPr lang="fr-FR" smtClean="0"/>
              <a:t>Ce rapport fut suivi par toute une série de publications montrant ici les conséquences d’erreurs médicamenteuses, là de problèmes de communication au sein d’équipes chirurgicales conduisant à des erreurs dramatiques, de problèmes de patients sortant de l’hôpital sans que la prise en charge par la médecine de ville soit organisée, etc. </a:t>
            </a:r>
          </a:p>
          <a:p>
            <a:endParaRPr lang="fr-FR" smtClean="0"/>
          </a:p>
          <a:p>
            <a:endParaRPr lang="fr-FR" smtClean="0"/>
          </a:p>
        </p:txBody>
      </p:sp>
      <p:sp>
        <p:nvSpPr>
          <p:cNvPr id="972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EFF14E-F8CD-4CC1-B71D-03607BBA5C11}" type="slidenum">
              <a:rPr lang="fr-FR" smtClean="0"/>
              <a:pPr/>
              <a:t>5</a:t>
            </a:fld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3C99-7FBE-4807-AD4D-B4A4AE2146A4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3C99-7FBE-4807-AD4D-B4A4AE2146A4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3C99-7FBE-4807-AD4D-B4A4AE2146A4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3C99-7FBE-4807-AD4D-B4A4AE2146A4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3C99-7FBE-4807-AD4D-B4A4AE2146A4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3C99-7FBE-4807-AD4D-B4A4AE2146A4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3C99-7FBE-4807-AD4D-B4A4AE2146A4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EEAE04-8F8D-48F0-A97C-4321BC155490}" type="slidenum">
              <a:rPr lang="fr-FR" smtClean="0"/>
              <a:pPr/>
              <a:t>21</a:t>
            </a:fld>
            <a:endParaRPr lang="fr-FR" smtClean="0"/>
          </a:p>
        </p:txBody>
      </p:sp>
      <p:sp>
        <p:nvSpPr>
          <p:cNvPr id="113667" name="Rectangle 7"/>
          <p:cNvSpPr txBox="1">
            <a:spLocks noGrp="1" noChangeArrowheads="1"/>
          </p:cNvSpPr>
          <p:nvPr/>
        </p:nvSpPr>
        <p:spPr bwMode="auto">
          <a:xfrm>
            <a:off x="3884613" y="8685214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68387C7F-0341-4708-9BCA-30A65F2DF346}" type="slidenum">
              <a:rPr lang="fr-FR" sz="1200"/>
              <a:pPr algn="r"/>
              <a:t>21</a:t>
            </a:fld>
            <a:endParaRPr lang="fr-FR" sz="1200" dirty="0"/>
          </a:p>
        </p:txBody>
      </p:sp>
      <p:sp>
        <p:nvSpPr>
          <p:cNvPr id="1136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fr-FR" i="1" smtClean="0"/>
              <a:t>But : montrer que le danger existe indépendamment du risque	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fr-FR" smtClean="0"/>
              <a:t> La falaise est un danger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fr-FR" smtClean="0"/>
              <a:t>La marche prés de la falaise entraîne  un risque de chute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fr-FR" smtClean="0"/>
              <a:t>Prévention : s’écarter ou barrière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fr-FR" smtClean="0"/>
              <a:t>Protection :  filet	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fr-FR" smtClean="0"/>
              <a:t>Un produit toxique présente un danger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fr-FR" smtClean="0"/>
              <a:t>L’exposition (contact) au produit présente un risque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fr-FR" smtClean="0"/>
              <a:t>Prévention : conditionnement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fr-FR" smtClean="0"/>
              <a:t>Protection : masque, gants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fr-FR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fr-FR" smtClean="0"/>
              <a:t>Exemple de prévention et protection industriel 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fr-FR" smtClean="0"/>
              <a:t>risque fuite ammoniac sur canalisation :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fr-FR" smtClean="0"/>
              <a:t>Prévention : bon jointage – formation opérateur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fr-FR" smtClean="0"/>
              <a:t>Protection : rideau d’eau (à priori fiable si test mais non efficace à 100%)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fr-FR" smtClean="0"/>
              <a:t>Autres moyens de maîtrise du risque :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fr-FR" smtClean="0"/>
              <a:t> Prévention : urbanisation (éloignement) et information public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fr-FR" smtClean="0"/>
              <a:t>Protection : pompier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3C99-7FBE-4807-AD4D-B4A4AE2146A4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  <p:sp>
        <p:nvSpPr>
          <p:cNvPr id="1003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768F37-3ACA-46CB-9DB0-92C9B98BC204}" type="slidenum">
              <a:rPr lang="fr-FR" smtClean="0"/>
              <a:pPr/>
              <a:t>6</a:t>
            </a:fld>
            <a:endParaRPr 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3C99-7FBE-4807-AD4D-B4A4AE2146A4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3C99-7FBE-4807-AD4D-B4A4AE2146A4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3C99-7FBE-4807-AD4D-B4A4AE2146A4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3C99-7FBE-4807-AD4D-B4A4AE2146A4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3C99-7FBE-4807-AD4D-B4A4AE2146A4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983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978241-DD34-4804-B0FA-C305D24B2CFB}" type="slidenum">
              <a:rPr lang="fr-FR" smtClean="0"/>
              <a:pPr/>
              <a:t>7</a:t>
            </a:fld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3C99-7FBE-4807-AD4D-B4A4AE2146A4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7CD33-F3DD-4BA9-9E8B-039623997365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1075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En Angleterre, la reflexion autour de de la sécurité a débuté apres un constat fait 0a l’infirmerie royale de Bristol ou on a découvert dans les années 80 qu’un tiers des enfants opérés a coeur ouvert recevaient des soins pas toujours appropriés ce qui a conduit a un nombre excessif de 30 a 35 enfants de moins de 1 an morts.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Environ un tiers des, a</a:t>
            </a:r>
          </a:p>
        </p:txBody>
      </p:sp>
      <p:sp>
        <p:nvSpPr>
          <p:cNvPr id="107525" name="Slide Number Placeholder 3"/>
          <p:cNvSpPr txBox="1">
            <a:spLocks noGrp="1"/>
          </p:cNvSpPr>
          <p:nvPr/>
        </p:nvSpPr>
        <p:spPr bwMode="auto">
          <a:xfrm>
            <a:off x="3884613" y="8685214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7053C220-135B-4B2A-B614-4833B069D2BF}" type="slidenum">
              <a:rPr lang="en-GB" sz="1200"/>
              <a:pPr algn="r"/>
              <a:t>9</a:t>
            </a:fld>
            <a:endParaRPr lang="en-GB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41803E-8CBF-4F75-8903-F0B4A853B3F7}" type="slidenum">
              <a:rPr lang="fr-FR" smtClean="0"/>
              <a:pPr/>
              <a:t>10</a:t>
            </a:fld>
            <a:endParaRPr lang="fr-FR" smtClean="0"/>
          </a:p>
        </p:txBody>
      </p:sp>
      <p:sp>
        <p:nvSpPr>
          <p:cNvPr id="10854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8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108549" name="Espace réservé du numéro de diapositive 3"/>
          <p:cNvSpPr txBox="1">
            <a:spLocks noGrp="1"/>
          </p:cNvSpPr>
          <p:nvPr/>
        </p:nvSpPr>
        <p:spPr bwMode="auto">
          <a:xfrm>
            <a:off x="3884613" y="8685214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D247294E-4CA5-4547-A83C-F339D8B361D8}" type="slidenum">
              <a:rPr lang="fr-FR" sz="1200"/>
              <a:pPr algn="r"/>
              <a:t>10</a:t>
            </a:fld>
            <a:endParaRPr lang="fr-FR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C98B53-4DC5-4985-881F-75A3B1E14260}" type="slidenum">
              <a:rPr lang="fr-FR" smtClean="0"/>
              <a:pPr/>
              <a:t>11</a:t>
            </a:fld>
            <a:endParaRPr lang="fr-FR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1126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FD1625-D089-45CE-BE10-7A037CD4352B}" type="slidenum">
              <a:rPr lang="fr-FR" smtClean="0"/>
              <a:pPr/>
              <a:t>12</a:t>
            </a:fld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3C99-7FBE-4807-AD4D-B4A4AE2146A4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Jean Brami 2014</a:t>
            </a: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3BDA0-54D4-4F23-A4FA-0D842F866B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657600" y="2667000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Jean Brami 2014</a:t>
            </a: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3BDA0-54D4-4F23-A4FA-0D842F866B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657600" y="2667000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Jean Brami 2014</a:t>
            </a: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3BDA0-54D4-4F23-A4FA-0D842F866B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657600" y="2667000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Jean Brami 2014</a:t>
            </a: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3BDA0-54D4-4F23-A4FA-0D842F866B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657600" y="2667000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Jean Brami 2014</a:t>
            </a: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3BDA0-54D4-4F23-A4FA-0D842F866B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657600" y="2667000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Jean Brami 2014</a:t>
            </a: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3BDA0-54D4-4F23-A4FA-0D842F866B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657600" y="2667000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Jean Brami 2014</a:t>
            </a: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3BDA0-54D4-4F23-A4FA-0D842F866B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657600" y="2667000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Jean Brami 2014</a:t>
            </a: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3BDA0-54D4-4F23-A4FA-0D842F866B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657600" y="2667000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Jean Brami 2014</a:t>
            </a: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3BDA0-54D4-4F23-A4FA-0D842F866B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657600" y="2667000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Jean Brami 2014</a:t>
            </a: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3BDA0-54D4-4F23-A4FA-0D842F866B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657600" y="2667000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Jean Brami 2014</a:t>
            </a: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3BDA0-54D4-4F23-A4FA-0D842F866B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657600" y="2667000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Jean Brami 2014</a:t>
            </a: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3BDA0-54D4-4F23-A4FA-0D842F866B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657600" y="2667000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Jean Brami 2014</a:t>
            </a: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3BDA0-54D4-4F23-A4FA-0D842F866B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657600" y="2667000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Jean Brami 2014</a:t>
            </a: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3BDA0-54D4-4F23-A4FA-0D842F866B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657600" y="2667000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Jean Brami 2014</a:t>
            </a: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3BDA0-54D4-4F23-A4FA-0D842F866B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657600" y="2667000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Jean Brami 2014</a:t>
            </a: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3BDA0-54D4-4F23-A4FA-0D842F866B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657600" y="2667000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Jean Brami 2014</a:t>
            </a: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3BDA0-54D4-4F23-A4FA-0D842F866B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657600" y="2667000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Jean Brami 2014</a:t>
            </a: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3BDA0-54D4-4F23-A4FA-0D842F866B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657600" y="2667000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11/11/2014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11/11/2014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11/11/2014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11/11/2014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11/11/2014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11/11/2014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11/11/2014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71" r:id="rId14"/>
    <p:sldLayoutId id="2147483672" r:id="rId15"/>
    <p:sldLayoutId id="2147483673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4" r:id="rId22"/>
    <p:sldLayoutId id="2147483694" r:id="rId23"/>
    <p:sldLayoutId id="2147483714" r:id="rId24"/>
    <p:sldLayoutId id="2147483717" r:id="rId25"/>
    <p:sldLayoutId id="2147483740" r:id="rId26"/>
    <p:sldLayoutId id="2147483744" r:id="rId27"/>
    <p:sldLayoutId id="2147483754" r:id="rId28"/>
    <p:sldLayoutId id="2147483755" r:id="rId2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238895"/>
            <a:ext cx="7772400" cy="1470025"/>
          </a:xfrm>
        </p:spPr>
        <p:txBody>
          <a:bodyPr/>
          <a:lstStyle/>
          <a:p>
            <a:r>
              <a:rPr lang="en-GB" dirty="0" smtClean="0"/>
              <a:t>Audit de </a:t>
            </a:r>
            <a:r>
              <a:rPr lang="en-GB" dirty="0" err="1" smtClean="0"/>
              <a:t>sécurité</a:t>
            </a:r>
            <a:r>
              <a:rPr lang="en-GB" dirty="0" smtClean="0"/>
              <a:t> du cabinet </a:t>
            </a:r>
            <a:r>
              <a:rPr lang="en-GB" dirty="0" err="1" smtClean="0"/>
              <a:t>médical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Jean </a:t>
            </a:r>
            <a:r>
              <a:rPr lang="en-GB" sz="2800" dirty="0" err="1" smtClean="0"/>
              <a:t>Brami</a:t>
            </a:r>
            <a:r>
              <a:rPr lang="en-GB" sz="2800" dirty="0" smtClean="0"/>
              <a:t> – Le Havre 13 </a:t>
            </a:r>
            <a:r>
              <a:rPr lang="en-GB" sz="2800" dirty="0" err="1" smtClean="0"/>
              <a:t>novembre</a:t>
            </a:r>
            <a:r>
              <a:rPr lang="en-GB" sz="2800" dirty="0" smtClean="0"/>
              <a:t> 2014</a:t>
            </a:r>
            <a:endParaRPr lang="en-GB" sz="2800" dirty="0"/>
          </a:p>
        </p:txBody>
      </p:sp>
      <p:sp>
        <p:nvSpPr>
          <p:cNvPr id="4" name="ZoneTexte 1"/>
          <p:cNvSpPr txBox="1"/>
          <p:nvPr/>
        </p:nvSpPr>
        <p:spPr>
          <a:xfrm>
            <a:off x="190500" y="2926685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Analyser les incidents liés à la pratique professionnelle pour améliorer </a:t>
            </a:r>
            <a:endParaRPr lang="fr-FR" dirty="0" smtClean="0"/>
          </a:p>
          <a:p>
            <a:pPr algn="ctr"/>
            <a:r>
              <a:rPr lang="fr-FR" dirty="0" smtClean="0"/>
              <a:t>la </a:t>
            </a:r>
            <a:r>
              <a:rPr lang="fr-FR" dirty="0"/>
              <a:t>qualité et la sécurité des soins.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8950" y="1341438"/>
            <a:ext cx="367665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6A0CA4EB-9DEA-43D4-8EEC-14A60C4C2268}" type="slidenum">
              <a:rPr lang="fr-FR" sz="1400">
                <a:latin typeface="+mn-lt"/>
              </a:rPr>
              <a:pPr algn="r">
                <a:defRPr/>
              </a:pPr>
              <a:t>10</a:t>
            </a:fld>
            <a:endParaRPr lang="fr-FR" sz="1400">
              <a:latin typeface="+mn-lt"/>
            </a:endParaRP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1092200" y="333375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i="1"/>
              <a:t>« An organisation with a memory » </a:t>
            </a:r>
            <a:r>
              <a:rPr lang="fr-FR" b="1"/>
              <a:t> 13 juin 2000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 idx="4294967295"/>
          </p:nvPr>
        </p:nvSpPr>
        <p:spPr>
          <a:xfrm>
            <a:off x="323850" y="476250"/>
            <a:ext cx="8229600" cy="1143000"/>
          </a:xfrm>
        </p:spPr>
        <p:txBody>
          <a:bodyPr/>
          <a:lstStyle/>
          <a:p>
            <a:pPr eaLnBrk="1" hangingPunct="1"/>
            <a:r>
              <a:rPr lang="fr-FR" sz="2700" b="1" smtClean="0">
                <a:solidFill>
                  <a:schemeClr val="tx1"/>
                </a:solidFill>
                <a:latin typeface="Calibri" pitchFamily="34" charset="0"/>
              </a:rPr>
              <a:t>1999-2000 : Deux rapports majeurs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0" y="50228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fr-FR" sz="2400" b="1">
                <a:solidFill>
                  <a:srgbClr val="222268"/>
                </a:solidFill>
                <a:latin typeface="Calibri" pitchFamily="34" charset="0"/>
              </a:rPr>
              <a:t>…tournés uniquement vers l’hôpital!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651125"/>
            <a:ext cx="1493837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2670175"/>
            <a:ext cx="1346200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necteur droit avec flèche 11"/>
          <p:cNvCxnSpPr/>
          <p:nvPr/>
        </p:nvCxnSpPr>
        <p:spPr>
          <a:xfrm flipH="1">
            <a:off x="3203575" y="1341438"/>
            <a:ext cx="1296988" cy="1079500"/>
          </a:xfrm>
          <a:prstGeom prst="straightConnector1">
            <a:avLst/>
          </a:prstGeom>
          <a:ln w="38100" cmpd="thickThin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4500563" y="1341438"/>
            <a:ext cx="1584325" cy="1079500"/>
          </a:xfrm>
          <a:prstGeom prst="straightConnector1">
            <a:avLst/>
          </a:prstGeom>
          <a:ln w="38100" cmpd="thickThin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8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9C5D377F-8AA1-434B-AF42-CE3B896DA689}" type="slidenum">
              <a:rPr lang="fr-FR" sz="1400">
                <a:latin typeface="+mn-lt"/>
              </a:rPr>
              <a:pPr algn="r">
                <a:defRPr/>
              </a:pPr>
              <a:t>11</a:t>
            </a:fld>
            <a:endParaRPr lang="fr-FR" sz="14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2057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fr-FR" sz="2800" b="1" i="1" smtClean="0">
                <a:solidFill>
                  <a:srgbClr val="222268"/>
                </a:solidFill>
                <a:latin typeface="Calibri" pitchFamily="34" charset="0"/>
              </a:rPr>
              <a:t>Erreur, évènement indésirable, évènement indésirable grave (EIG), évènement indésirable lié aux soins,   presqu’évènement, near miss, évènement porteur de risques (EPR)….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9132888" cy="558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ZoneTexte 4"/>
          <p:cNvSpPr txBox="1">
            <a:spLocks noChangeArrowheads="1"/>
          </p:cNvSpPr>
          <p:nvPr/>
        </p:nvSpPr>
        <p:spPr bwMode="auto">
          <a:xfrm>
            <a:off x="1044575" y="6302375"/>
            <a:ext cx="5040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>
                <a:latin typeface="Calibri" pitchFamily="34" charset="0"/>
              </a:rPr>
              <a:t>Le Petit Robert de la Langue française 2010</a:t>
            </a:r>
          </a:p>
        </p:txBody>
      </p:sp>
      <p:sp>
        <p:nvSpPr>
          <p:cNvPr id="26628" name="Titre 1"/>
          <p:cNvSpPr>
            <a:spLocks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fr-FR" sz="2800" b="1">
              <a:solidFill>
                <a:schemeClr val="bg1"/>
              </a:solidFill>
            </a:endParaRPr>
          </a:p>
          <a:p>
            <a:pPr algn="ctr"/>
            <a:r>
              <a:rPr lang="fr-FR" sz="2400" b="1">
                <a:solidFill>
                  <a:schemeClr val="bg1"/>
                </a:solidFill>
                <a:latin typeface="Calibri" pitchFamily="34" charset="0"/>
              </a:rPr>
              <a:t>Qu’est-ce qu’une erreur?</a:t>
            </a:r>
            <a:r>
              <a:rPr lang="fr-FR" sz="28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Espace réservé du numéro de diapositive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5DAA1122-8524-4D0B-92CA-E8AF9FBD3419}" type="slidenum">
              <a:rPr lang="fr-FR" sz="1400">
                <a:latin typeface="+mn-lt"/>
              </a:rPr>
              <a:pPr algn="r">
                <a:defRPr/>
              </a:pPr>
              <a:t>13</a:t>
            </a:fld>
            <a:endParaRPr lang="fr-FR" sz="1400">
              <a:latin typeface="+mn-lt"/>
            </a:endParaRPr>
          </a:p>
        </p:txBody>
      </p:sp>
      <p:pic>
        <p:nvPicPr>
          <p:cNvPr id="3074" name="Picture 2" descr="http://www.astuce-ecommerce.com/wp-content/uploads/2011/06/erreur-ecommerce-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3672" y="1572296"/>
            <a:ext cx="2472656" cy="164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692F72-8390-4499-81E5-28698136F303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9510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fr-FR" sz="2700" b="1" smtClean="0">
                <a:solidFill>
                  <a:schemeClr val="bg1"/>
                </a:solidFill>
                <a:latin typeface="Calibri" pitchFamily="34" charset="0"/>
              </a:rPr>
              <a:t>Erreur</a:t>
            </a:r>
          </a:p>
        </p:txBody>
      </p:sp>
      <p:sp>
        <p:nvSpPr>
          <p:cNvPr id="27651" name="Espace réservé du contenu 2"/>
          <p:cNvSpPr>
            <a:spLocks/>
          </p:cNvSpPr>
          <p:nvPr/>
        </p:nvSpPr>
        <p:spPr bwMode="auto">
          <a:xfrm>
            <a:off x="3923928" y="1628800"/>
            <a:ext cx="509061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fr-FR" sz="2000" b="1" u="sng" dirty="0">
                <a:solidFill>
                  <a:srgbClr val="222268"/>
                </a:solidFill>
                <a:latin typeface="Calibri" pitchFamily="34" charset="0"/>
              </a:rPr>
              <a:t>Erreurs de routine</a:t>
            </a:r>
            <a:r>
              <a:rPr lang="fr-FR" sz="2000" b="1" dirty="0">
                <a:solidFill>
                  <a:srgbClr val="222268"/>
                </a:solidFill>
                <a:latin typeface="Calibri" pitchFamily="34" charset="0"/>
              </a:rPr>
              <a:t> </a:t>
            </a:r>
            <a:r>
              <a:rPr lang="fr-FR" sz="2000" b="1" i="1" dirty="0">
                <a:solidFill>
                  <a:srgbClr val="222268"/>
                </a:solidFill>
                <a:latin typeface="Calibri" pitchFamily="34" charset="0"/>
              </a:rPr>
              <a:t>(« Slips »)</a:t>
            </a:r>
          </a:p>
          <a:p>
            <a:pPr marL="342900" indent="-342900">
              <a:spcBef>
                <a:spcPct val="20000"/>
              </a:spcBef>
            </a:pPr>
            <a:r>
              <a:rPr lang="fr-FR" sz="2000" b="1" i="1" dirty="0">
                <a:solidFill>
                  <a:srgbClr val="FF0000"/>
                </a:solidFill>
                <a:latin typeface="Calibri" pitchFamily="34" charset="0"/>
              </a:rPr>
              <a:t>	 &gt; </a:t>
            </a:r>
            <a:r>
              <a:rPr lang="fr-FR" b="1" dirty="0">
                <a:solidFill>
                  <a:srgbClr val="FF0000"/>
                </a:solidFill>
                <a:latin typeface="Calibri" pitchFamily="34" charset="0"/>
              </a:rPr>
              <a:t>80% de toutes les erreurs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fr-FR" sz="2000" b="1" u="sng" dirty="0">
                <a:solidFill>
                  <a:srgbClr val="222268"/>
                </a:solidFill>
                <a:latin typeface="Calibri" pitchFamily="34" charset="0"/>
              </a:rPr>
              <a:t>Erreurs de connaissances</a:t>
            </a:r>
            <a:r>
              <a:rPr lang="fr-FR" sz="2000" b="1" i="1" dirty="0">
                <a:solidFill>
                  <a:srgbClr val="222268"/>
                </a:solidFill>
                <a:latin typeface="Calibri" pitchFamily="34" charset="0"/>
              </a:rPr>
              <a:t> (« </a:t>
            </a:r>
            <a:r>
              <a:rPr lang="fr-FR" sz="2000" b="1" i="1" dirty="0" err="1">
                <a:solidFill>
                  <a:srgbClr val="222268"/>
                </a:solidFill>
                <a:latin typeface="Calibri" pitchFamily="34" charset="0"/>
              </a:rPr>
              <a:t>Faults</a:t>
            </a:r>
            <a:r>
              <a:rPr lang="fr-FR" sz="2000" b="1" i="1" dirty="0">
                <a:solidFill>
                  <a:srgbClr val="222268"/>
                </a:solidFill>
                <a:latin typeface="Calibri" pitchFamily="34" charset="0"/>
              </a:rPr>
              <a:t> ») </a:t>
            </a:r>
            <a:endParaRPr lang="fr-FR" sz="2000" b="1" dirty="0">
              <a:solidFill>
                <a:srgbClr val="222268"/>
              </a:solidFill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-"/>
            </a:pPr>
            <a:r>
              <a:rPr lang="fr-FR" dirty="0">
                <a:solidFill>
                  <a:srgbClr val="222268"/>
                </a:solidFill>
                <a:latin typeface="Calibri" pitchFamily="34" charset="0"/>
              </a:rPr>
              <a:t>Erreurs de contexte (connaissances exactes utilisées dans le mauvais contexte) : 10 à 15% du total des erreurs</a:t>
            </a:r>
          </a:p>
          <a:p>
            <a:pPr marL="742950" lvl="1" indent="-285750">
              <a:spcBef>
                <a:spcPct val="20000"/>
              </a:spcBef>
              <a:buFontTx/>
              <a:buChar char="-"/>
            </a:pPr>
            <a:r>
              <a:rPr lang="fr-FR" b="1" dirty="0" smtClean="0">
                <a:solidFill>
                  <a:srgbClr val="222268"/>
                </a:solidFill>
                <a:latin typeface="Calibri" pitchFamily="34" charset="0"/>
              </a:rPr>
              <a:t>Erreurs </a:t>
            </a:r>
            <a:r>
              <a:rPr lang="fr-FR" b="1" dirty="0">
                <a:solidFill>
                  <a:srgbClr val="222268"/>
                </a:solidFill>
                <a:latin typeface="Calibri" pitchFamily="34" charset="0"/>
              </a:rPr>
              <a:t>par manque de connaissance = moins de 2</a:t>
            </a:r>
            <a:r>
              <a:rPr lang="fr-FR" b="1" dirty="0" smtClean="0">
                <a:solidFill>
                  <a:srgbClr val="222268"/>
                </a:solidFill>
                <a:latin typeface="Calibri" pitchFamily="34" charset="0"/>
              </a:rPr>
              <a:t>%</a:t>
            </a:r>
            <a:endParaRPr lang="fr-FR" b="1" dirty="0">
              <a:solidFill>
                <a:srgbClr val="222268"/>
              </a:solidFill>
              <a:latin typeface="Calibri" pitchFamily="34" charset="0"/>
            </a:endParaRP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817563" y="6172200"/>
            <a:ext cx="7488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>
                <a:latin typeface="Calibri" pitchFamily="34" charset="0"/>
              </a:rPr>
              <a:t>Reason J. L’erreur humaine. Paris:PUF;1993</a:t>
            </a:r>
          </a:p>
        </p:txBody>
      </p:sp>
      <p:sp>
        <p:nvSpPr>
          <p:cNvPr id="5" name="Espace réservé du numéro de diapositive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B9631191-A88B-44FC-8BEB-6ACFB49C1E12}" type="slidenum">
              <a:rPr lang="fr-FR" sz="1400">
                <a:latin typeface="+mn-lt"/>
              </a:rPr>
              <a:pPr algn="r">
                <a:defRPr/>
              </a:pPr>
              <a:t>14</a:t>
            </a:fld>
            <a:endParaRPr lang="fr-FR" sz="1400">
              <a:latin typeface="+mn-lt"/>
            </a:endParaRPr>
          </a:p>
        </p:txBody>
      </p:sp>
      <p:pic>
        <p:nvPicPr>
          <p:cNvPr id="27654" name="Picture 7" descr="JimRea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30289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304800" y="349250"/>
            <a:ext cx="845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fr-FR" sz="2000" b="1" dirty="0">
                <a:solidFill>
                  <a:srgbClr val="222268"/>
                </a:solidFill>
              </a:rPr>
              <a:t>Erreur : </a:t>
            </a:r>
            <a:r>
              <a:rPr lang="fr-FR" sz="2000" b="1" i="1" dirty="0">
                <a:solidFill>
                  <a:srgbClr val="222268"/>
                </a:solidFill>
              </a:rPr>
              <a:t>réalisation non volontaire d’un acte qui empêche d’obtenir le résultat souhaité.</a:t>
            </a:r>
            <a:endParaRPr lang="fr-FR" sz="20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692F72-8390-4499-81E5-28698136F303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5459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67000"/>
            <a:ext cx="8229600" cy="12954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fr-FR" sz="2400" b="1" dirty="0" smtClean="0">
                <a:solidFill>
                  <a:srgbClr val="222268"/>
                </a:solidFill>
                <a:latin typeface="Calibri" pitchFamily="34" charset="0"/>
              </a:rPr>
              <a:t>Erreur : </a:t>
            </a:r>
            <a:r>
              <a:rPr lang="fr-FR" sz="2400" b="1" i="1" dirty="0" smtClean="0">
                <a:solidFill>
                  <a:srgbClr val="222268"/>
                </a:solidFill>
                <a:latin typeface="Calibri" pitchFamily="34" charset="0"/>
              </a:rPr>
              <a:t>Exécution non conforme d’un acte prévu ou application d’un plan incorrect ou inapproprié pour atteindre un objectif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fr-FR" sz="2400" b="1" i="1" dirty="0" smtClean="0">
              <a:solidFill>
                <a:srgbClr val="222268"/>
              </a:solidFill>
              <a:latin typeface="Calibri" pitchFamily="34" charset="0"/>
            </a:endParaRPr>
          </a:p>
          <a:p>
            <a:pPr marL="0" indent="0" algn="r" eaLnBrk="1" hangingPunct="1">
              <a:lnSpc>
                <a:spcPct val="80000"/>
              </a:lnSpc>
              <a:buFontTx/>
              <a:buNone/>
            </a:pPr>
            <a:r>
              <a:rPr lang="fr-FR" sz="2400" b="1" dirty="0" smtClean="0">
                <a:solidFill>
                  <a:srgbClr val="222268"/>
                </a:solidFill>
                <a:latin typeface="Calibri" pitchFamily="34" charset="0"/>
              </a:rPr>
              <a:t>OMS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3657600"/>
          </a:xfrm>
        </p:spPr>
        <p:txBody>
          <a:bodyPr>
            <a:normAutofit lnSpcReduction="10000"/>
          </a:bodyPr>
          <a:lstStyle/>
          <a:p>
            <a:pPr marL="522288" lvl="1" indent="0" eaLnBrk="1" hangingPunct="1">
              <a:lnSpc>
                <a:spcPct val="90000"/>
              </a:lnSpc>
              <a:buNone/>
            </a:pPr>
            <a:r>
              <a:rPr lang="fr-FR" sz="2400" b="1" dirty="0">
                <a:solidFill>
                  <a:srgbClr val="222268"/>
                </a:solidFill>
                <a:latin typeface="Calibri" pitchFamily="34" charset="0"/>
              </a:rPr>
              <a:t>Erreur : </a:t>
            </a:r>
            <a:r>
              <a:rPr lang="fr-FR" sz="2400" i="1" dirty="0">
                <a:solidFill>
                  <a:srgbClr val="222268"/>
                </a:solidFill>
                <a:latin typeface="Calibri" pitchFamily="34" charset="0"/>
              </a:rPr>
              <a:t>Exécution non conforme d’un acte prévu ou application d’un plan incorrect ou inapproprié pour atteindre un objectif </a:t>
            </a:r>
          </a:p>
          <a:p>
            <a:pPr marL="522288" lvl="1" indent="0" eaLnBrk="1" hangingPunct="1">
              <a:lnSpc>
                <a:spcPct val="90000"/>
              </a:lnSpc>
              <a:buFontTx/>
              <a:buNone/>
            </a:pPr>
            <a:r>
              <a:rPr lang="fr-FR" sz="2400" b="1" dirty="0" smtClean="0">
                <a:solidFill>
                  <a:srgbClr val="222268"/>
                </a:solidFill>
                <a:latin typeface="Calibri" pitchFamily="34" charset="0"/>
              </a:rPr>
              <a:t>Evénement indésirable</a:t>
            </a:r>
            <a:r>
              <a:rPr lang="fr-FR" sz="2400" b="1" i="1" dirty="0" smtClean="0">
                <a:solidFill>
                  <a:srgbClr val="222268"/>
                </a:solidFill>
                <a:latin typeface="Calibri" pitchFamily="34" charset="0"/>
              </a:rPr>
              <a:t> : </a:t>
            </a:r>
            <a:r>
              <a:rPr lang="fr-FR" sz="2400" i="1" dirty="0" smtClean="0">
                <a:solidFill>
                  <a:srgbClr val="222268"/>
                </a:solidFill>
                <a:latin typeface="Calibri" pitchFamily="34" charset="0"/>
              </a:rPr>
              <a:t>« un Incident qui entraîne une atteinte inutile pour le patient » </a:t>
            </a:r>
          </a:p>
          <a:p>
            <a:pPr marL="522288" lvl="1" indent="0" eaLnBrk="1" hangingPunct="1">
              <a:lnSpc>
                <a:spcPct val="90000"/>
              </a:lnSpc>
              <a:buFontTx/>
              <a:buNone/>
            </a:pPr>
            <a:r>
              <a:rPr lang="fr-FR" sz="2400" b="1" dirty="0" smtClean="0">
                <a:solidFill>
                  <a:srgbClr val="222268"/>
                </a:solidFill>
                <a:latin typeface="Calibri" pitchFamily="34" charset="0"/>
              </a:rPr>
              <a:t>Incident</a:t>
            </a:r>
            <a:r>
              <a:rPr lang="fr-FR" sz="2400" b="1" i="1" dirty="0" smtClean="0">
                <a:solidFill>
                  <a:srgbClr val="222268"/>
                </a:solidFill>
                <a:latin typeface="Calibri" pitchFamily="34" charset="0"/>
              </a:rPr>
              <a:t>  : </a:t>
            </a:r>
            <a:r>
              <a:rPr lang="fr-FR" sz="2400" i="1" dirty="0" smtClean="0">
                <a:solidFill>
                  <a:srgbClr val="222268"/>
                </a:solidFill>
                <a:latin typeface="Calibri" pitchFamily="34" charset="0"/>
              </a:rPr>
              <a:t>« Un événement ou une circonstance qui aurait pu entraîner, ou a entraîné, une atteinte inutile pour un patient</a:t>
            </a:r>
            <a:r>
              <a:rPr lang="fr-FR" sz="2400" i="1" dirty="0" smtClean="0"/>
              <a:t> » </a:t>
            </a:r>
          </a:p>
          <a:p>
            <a:pPr marL="522288" lvl="1" indent="0" eaLnBrk="1" hangingPunct="1">
              <a:lnSpc>
                <a:spcPct val="90000"/>
              </a:lnSpc>
              <a:buFontTx/>
              <a:buNone/>
            </a:pPr>
            <a:endParaRPr lang="fr-FR" sz="2400" b="1" i="1" dirty="0">
              <a:solidFill>
                <a:srgbClr val="222268"/>
              </a:solidFill>
              <a:latin typeface="Calibri" pitchFamily="34" charset="0"/>
            </a:endParaRPr>
          </a:p>
          <a:p>
            <a:pPr marL="522288" lvl="1" indent="0" algn="r" eaLnBrk="1" hangingPunct="1">
              <a:lnSpc>
                <a:spcPct val="90000"/>
              </a:lnSpc>
              <a:buFontTx/>
              <a:buNone/>
            </a:pPr>
            <a:r>
              <a:rPr lang="fr-FR" sz="2400" b="1" dirty="0" smtClean="0">
                <a:solidFill>
                  <a:srgbClr val="222268"/>
                </a:solidFill>
                <a:latin typeface="Calibri" pitchFamily="34" charset="0"/>
              </a:rPr>
              <a:t>OMS</a:t>
            </a:r>
            <a:endParaRPr lang="fr-FR" sz="2400" dirty="0" smtClean="0"/>
          </a:p>
          <a:p>
            <a:pPr marL="522288" lvl="1" indent="0" eaLnBrk="1" hangingPunct="1">
              <a:lnSpc>
                <a:spcPct val="90000"/>
              </a:lnSpc>
            </a:pPr>
            <a:endParaRPr lang="fr-FR" sz="2400" dirty="0" smtClean="0"/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r-FR" sz="2400" b="1" dirty="0">
              <a:solidFill>
                <a:srgbClr val="222268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62000" y="1066800"/>
            <a:ext cx="7620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fr-FR" sz="2400" b="1" i="1" dirty="0" smtClean="0">
              <a:solidFill>
                <a:srgbClr val="222268"/>
              </a:solidFill>
              <a:latin typeface="Calibri" pitchFamily="34" charset="0"/>
            </a:endParaRPr>
          </a:p>
          <a:p>
            <a:pPr marL="0" indent="0" algn="r" eaLnBrk="1" hangingPunct="1">
              <a:lnSpc>
                <a:spcPct val="80000"/>
              </a:lnSpc>
              <a:buFontTx/>
              <a:buNone/>
            </a:pPr>
            <a:endParaRPr lang="fr-FR" sz="2400" b="1" dirty="0" smtClean="0">
              <a:solidFill>
                <a:srgbClr val="222268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19812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Tx/>
              <a:buNone/>
            </a:pPr>
            <a:r>
              <a:rPr lang="fr-FR" sz="2400" b="1" i="1" dirty="0" smtClean="0">
                <a:solidFill>
                  <a:srgbClr val="222268"/>
                </a:solidFill>
                <a:latin typeface="Calibri" pitchFamily="34" charset="0"/>
              </a:rPr>
              <a:t> «  Un événement indésirable est un événement ou une circonstance associé aux soins, qui aurait pu entraîner ou a entraîné une atteinte pour un patient et dont on souhaite qu’il ne se reproduise pas de nouveau » </a:t>
            </a:r>
          </a:p>
          <a:p>
            <a:pPr marL="0" indent="0" algn="r" eaLnBrk="1" hangingPunct="1">
              <a:buFontTx/>
              <a:buNone/>
            </a:pPr>
            <a:r>
              <a:rPr lang="fr-FR" sz="2400" b="1" dirty="0" smtClean="0">
                <a:solidFill>
                  <a:srgbClr val="222268"/>
                </a:solidFill>
                <a:latin typeface="Calibri" pitchFamily="34" charset="0"/>
              </a:rPr>
              <a:t>Etude ESPRIT</a:t>
            </a: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400" b="1">
                <a:solidFill>
                  <a:srgbClr val="222268"/>
                </a:solidFill>
                <a:latin typeface="Calibri" pitchFamily="34" charset="0"/>
              </a:rPr>
              <a:t>Evènement indésirable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858000" y="585555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" action="ppaction://noaction"/>
              </a:rPr>
              <a:t>Focus group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u contenu 2"/>
          <p:cNvSpPr>
            <a:spLocks noGrp="1"/>
          </p:cNvSpPr>
          <p:nvPr>
            <p:ph idx="4294967295"/>
          </p:nvPr>
        </p:nvSpPr>
        <p:spPr>
          <a:xfrm>
            <a:off x="228600" y="1703388"/>
            <a:ext cx="8610600" cy="3402012"/>
          </a:xfrm>
        </p:spPr>
        <p:txBody>
          <a:bodyPr/>
          <a:lstStyle/>
          <a:p>
            <a:pPr lvl="2" eaLnBrk="1" hangingPunct="1">
              <a:buFontTx/>
              <a:buNone/>
            </a:pPr>
            <a:endParaRPr lang="fr-FR" sz="3200" smtClean="0"/>
          </a:p>
          <a:p>
            <a:pPr lvl="2" eaLnBrk="1" hangingPunct="1">
              <a:buFontTx/>
              <a:buNone/>
            </a:pPr>
            <a:r>
              <a:rPr lang="fr-FR" b="1" smtClean="0">
                <a:solidFill>
                  <a:srgbClr val="222268"/>
                </a:solidFill>
                <a:latin typeface="Calibri" pitchFamily="34" charset="0"/>
              </a:rPr>
              <a:t>→</a:t>
            </a:r>
            <a:r>
              <a:rPr lang="fr-FR" sz="3200" smtClean="0">
                <a:latin typeface="Calibri" pitchFamily="34" charset="0"/>
              </a:rPr>
              <a:t> </a:t>
            </a:r>
            <a:r>
              <a:rPr lang="fr-FR" b="1" smtClean="0">
                <a:solidFill>
                  <a:srgbClr val="222268"/>
                </a:solidFill>
                <a:latin typeface="Calibri" pitchFamily="34" charset="0"/>
              </a:rPr>
              <a:t>Dysfonctionnement?  (organisation)</a:t>
            </a:r>
          </a:p>
          <a:p>
            <a:pPr lvl="2" eaLnBrk="1" hangingPunct="1">
              <a:buFontTx/>
              <a:buNone/>
            </a:pPr>
            <a:r>
              <a:rPr lang="fr-FR" b="1" smtClean="0">
                <a:solidFill>
                  <a:srgbClr val="222268"/>
                </a:solidFill>
                <a:latin typeface="Calibri" pitchFamily="34" charset="0"/>
              </a:rPr>
              <a:t>→ Aléa ? (inévitable – sans responsabilité)</a:t>
            </a:r>
          </a:p>
          <a:p>
            <a:pPr lvl="2" eaLnBrk="1" hangingPunct="1">
              <a:buFontTx/>
              <a:buNone/>
            </a:pPr>
            <a:r>
              <a:rPr lang="fr-FR" b="1" smtClean="0">
                <a:solidFill>
                  <a:srgbClr val="222268"/>
                </a:solidFill>
                <a:latin typeface="Calibri" pitchFamily="34" charset="0"/>
              </a:rPr>
              <a:t>→ Erreur ? (évitable – responsabilité individuelle ou collective)</a:t>
            </a:r>
          </a:p>
          <a:p>
            <a:pPr eaLnBrk="1" hangingPunct="1"/>
            <a:endParaRPr lang="fr-FR" sz="2400" b="1" smtClean="0">
              <a:solidFill>
                <a:srgbClr val="222268"/>
              </a:solidFill>
              <a:latin typeface="Calibri" pitchFamily="34" charset="0"/>
            </a:endParaRPr>
          </a:p>
        </p:txBody>
      </p:sp>
      <p:sp>
        <p:nvSpPr>
          <p:cNvPr id="4" name="Espace réservé du numéro de diapositive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BCDA653-4ABE-43F6-88D0-2A24F937394A}" type="slidenum">
              <a:rPr lang="fr-FR" sz="1400">
                <a:latin typeface="+mn-lt"/>
              </a:rPr>
              <a:pPr algn="r">
                <a:defRPr/>
              </a:pPr>
              <a:t>18</a:t>
            </a:fld>
            <a:endParaRPr lang="fr-FR" sz="1400">
              <a:latin typeface="+mn-lt"/>
            </a:endParaRP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400" b="1">
                <a:solidFill>
                  <a:srgbClr val="222268"/>
                </a:solidFill>
                <a:latin typeface="Calibri" pitchFamily="34" charset="0"/>
              </a:rPr>
              <a:t>Evènement indésirable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u contenu 2"/>
          <p:cNvSpPr>
            <a:spLocks noGrp="1"/>
          </p:cNvSpPr>
          <p:nvPr>
            <p:ph idx="4294967295"/>
          </p:nvPr>
        </p:nvSpPr>
        <p:spPr>
          <a:xfrm>
            <a:off x="609600" y="1773238"/>
            <a:ext cx="7924800" cy="3789362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Tx/>
              <a:buNone/>
            </a:pPr>
            <a:r>
              <a:rPr lang="fr-FR" sz="2400" b="1" smtClean="0">
                <a:solidFill>
                  <a:srgbClr val="222268"/>
                </a:solidFill>
                <a:latin typeface="Calibri" pitchFamily="34" charset="0"/>
              </a:rPr>
              <a:t>Tous les niveaux de gravité existent entre :</a:t>
            </a:r>
          </a:p>
          <a:p>
            <a:pPr eaLnBrk="1" hangingPunct="1">
              <a:buClr>
                <a:schemeClr val="tx1"/>
              </a:buClr>
            </a:pPr>
            <a:r>
              <a:rPr lang="fr-FR" sz="2400" b="1" smtClean="0">
                <a:solidFill>
                  <a:srgbClr val="222268"/>
                </a:solidFill>
                <a:latin typeface="Calibri" pitchFamily="34" charset="0"/>
              </a:rPr>
              <a:t>l’événement indésirable grave, qui met en jeu le pronostic vital, </a:t>
            </a:r>
          </a:p>
          <a:p>
            <a:pPr eaLnBrk="1" hangingPunct="1">
              <a:buClr>
                <a:schemeClr val="tx1"/>
              </a:buClr>
            </a:pPr>
            <a:r>
              <a:rPr lang="fr-FR" sz="2400" b="1" smtClean="0">
                <a:solidFill>
                  <a:srgbClr val="222268"/>
                </a:solidFill>
                <a:latin typeface="Calibri" pitchFamily="34" charset="0"/>
              </a:rPr>
              <a:t>et le presque-accident (near miss ou événement porteur de risque: EPR) qui n’entraîne pas de préjudice pour le patient car récupéré à temps</a:t>
            </a:r>
          </a:p>
          <a:p>
            <a:pPr eaLnBrk="1" hangingPunct="1"/>
            <a:endParaRPr lang="fr-FR" smtClean="0">
              <a:latin typeface="Calibri" pitchFamily="34" charset="0"/>
            </a:endParaRPr>
          </a:p>
        </p:txBody>
      </p:sp>
      <p:sp>
        <p:nvSpPr>
          <p:cNvPr id="4" name="Espace réservé du numéro de diapositive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F0FD91F-CE4A-42DE-91D9-7C4356AEB19F}" type="slidenum">
              <a:rPr lang="fr-FR" sz="1400">
                <a:latin typeface="+mn-lt"/>
              </a:rPr>
              <a:pPr algn="r">
                <a:defRPr/>
              </a:pPr>
              <a:t>19</a:t>
            </a:fld>
            <a:endParaRPr lang="fr-FR" sz="1400">
              <a:latin typeface="+mn-lt"/>
            </a:endParaRPr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400" b="1">
                <a:solidFill>
                  <a:srgbClr val="222268"/>
                </a:solidFill>
                <a:latin typeface="Calibri" pitchFamily="34" charset="0"/>
              </a:rPr>
              <a:t>Evènement indésirable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Programme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fr-FR" sz="1600" b="1" dirty="0" smtClean="0"/>
              <a:t>19H </a:t>
            </a:r>
            <a:r>
              <a:rPr lang="fr-FR" sz="1600" b="1" dirty="0" smtClean="0"/>
              <a:t>- </a:t>
            </a:r>
            <a:r>
              <a:rPr lang="fr-FR" sz="1600" b="1" dirty="0" smtClean="0"/>
              <a:t>19h15: Travail </a:t>
            </a:r>
            <a:r>
              <a:rPr lang="fr-FR" sz="1600" b="1" dirty="0" smtClean="0"/>
              <a:t>en binômes</a:t>
            </a:r>
          </a:p>
          <a:p>
            <a:r>
              <a:rPr lang="fr-FR" sz="1600" dirty="0" smtClean="0"/>
              <a:t>Dans </a:t>
            </a:r>
            <a:r>
              <a:rPr lang="fr-FR" sz="1600" dirty="0" smtClean="0"/>
              <a:t>chaque binôme le MG1 raconte au MG2 la </a:t>
            </a:r>
            <a:r>
              <a:rPr lang="fr-FR" sz="1600" dirty="0" smtClean="0"/>
              <a:t>difficulté qu'il </a:t>
            </a:r>
            <a:r>
              <a:rPr lang="fr-FR" sz="1600" dirty="0" smtClean="0"/>
              <a:t>a rencontrée en matière de sécurité des </a:t>
            </a:r>
            <a:r>
              <a:rPr lang="fr-FR" sz="1600" dirty="0" smtClean="0"/>
              <a:t>soins (lors </a:t>
            </a:r>
            <a:r>
              <a:rPr lang="fr-FR" sz="1600" dirty="0" smtClean="0"/>
              <a:t>de la </a:t>
            </a:r>
            <a:r>
              <a:rPr lang="fr-FR" sz="1600" dirty="0" smtClean="0"/>
              <a:t>consultation, des urgences, des </a:t>
            </a:r>
            <a:r>
              <a:rPr lang="fr-FR" sz="1600" dirty="0" smtClean="0"/>
              <a:t>visites à </a:t>
            </a:r>
            <a:r>
              <a:rPr lang="fr-FR" sz="1600" dirty="0" smtClean="0"/>
              <a:t>domicile ou des </a:t>
            </a:r>
            <a:r>
              <a:rPr lang="fr-FR" sz="1600" dirty="0" smtClean="0"/>
              <a:t>échanges de téléphone, de mails </a:t>
            </a:r>
            <a:r>
              <a:rPr lang="fr-FR" sz="1600" dirty="0" err="1" smtClean="0"/>
              <a:t>etc</a:t>
            </a:r>
            <a:r>
              <a:rPr lang="fr-FR" sz="1600" dirty="0" smtClean="0"/>
              <a:t>). Puis </a:t>
            </a:r>
            <a:r>
              <a:rPr lang="fr-FR" sz="1600" dirty="0" smtClean="0"/>
              <a:t>le MG2 fait de même. </a:t>
            </a:r>
            <a:endParaRPr lang="fr-FR" sz="1600" dirty="0" smtClean="0"/>
          </a:p>
          <a:p>
            <a:pPr>
              <a:buNone/>
            </a:pPr>
            <a:r>
              <a:rPr lang="fr-FR" sz="1600" b="1" dirty="0" smtClean="0"/>
              <a:t>19h15 – 19h45 : Groupe plénier</a:t>
            </a:r>
          </a:p>
          <a:p>
            <a:r>
              <a:rPr lang="fr-FR" sz="1600" dirty="0" smtClean="0"/>
              <a:t>Mise en commun des difficultés. Chaque </a:t>
            </a:r>
            <a:r>
              <a:rPr lang="fr-FR" sz="1600" dirty="0" smtClean="0"/>
              <a:t>difficulté évoquée est écrite sur un </a:t>
            </a:r>
            <a:r>
              <a:rPr lang="fr-FR" sz="1600" dirty="0" err="1" smtClean="0"/>
              <a:t>paper</a:t>
            </a:r>
            <a:r>
              <a:rPr lang="fr-FR" sz="1600" dirty="0" smtClean="0"/>
              <a:t> </a:t>
            </a:r>
            <a:r>
              <a:rPr lang="fr-FR" sz="1600" dirty="0" err="1" smtClean="0"/>
              <a:t>board</a:t>
            </a:r>
            <a:r>
              <a:rPr lang="fr-FR" sz="1600" dirty="0" smtClean="0"/>
              <a:t>.</a:t>
            </a:r>
          </a:p>
          <a:p>
            <a:pPr>
              <a:buNone/>
            </a:pPr>
            <a:r>
              <a:rPr lang="fr-FR" sz="1600" b="1" dirty="0" smtClean="0"/>
              <a:t>19h45 – 20h Définitions et problématiques</a:t>
            </a:r>
            <a:endParaRPr lang="fr-FR" sz="1600" b="1" dirty="0" smtClean="0"/>
          </a:p>
          <a:p>
            <a:pPr>
              <a:buNone/>
            </a:pPr>
            <a:r>
              <a:rPr lang="fr-FR" sz="1600" b="1" dirty="0" smtClean="0"/>
              <a:t>20h </a:t>
            </a:r>
            <a:r>
              <a:rPr lang="fr-FR" sz="1600" b="1" dirty="0" smtClean="0"/>
              <a:t>à 20h </a:t>
            </a:r>
            <a:r>
              <a:rPr lang="fr-FR" sz="1600" b="1" dirty="0" smtClean="0"/>
              <a:t>30:</a:t>
            </a:r>
            <a:endParaRPr lang="fr-FR" sz="1600" dirty="0" smtClean="0"/>
          </a:p>
          <a:p>
            <a:r>
              <a:rPr lang="fr-FR" sz="1600" dirty="0" smtClean="0"/>
              <a:t>Première </a:t>
            </a:r>
            <a:r>
              <a:rPr lang="fr-FR" sz="1600" dirty="0" smtClean="0"/>
              <a:t>partie sur l'audit de sécurité: gestion des urgences.</a:t>
            </a:r>
          </a:p>
          <a:p>
            <a:pPr>
              <a:buNone/>
            </a:pPr>
            <a:r>
              <a:rPr lang="fr-FR" sz="1600" b="1" dirty="0" smtClean="0"/>
              <a:t>20h30 – 21h Pause</a:t>
            </a:r>
          </a:p>
          <a:p>
            <a:pPr>
              <a:buNone/>
            </a:pPr>
            <a:r>
              <a:rPr lang="fr-FR" sz="1600" b="1" dirty="0" smtClean="0"/>
              <a:t>21 </a:t>
            </a:r>
            <a:r>
              <a:rPr lang="fr-FR" sz="1600" b="1" dirty="0" smtClean="0"/>
              <a:t>h à 22 </a:t>
            </a:r>
            <a:r>
              <a:rPr lang="fr-FR" sz="1600" b="1" dirty="0" smtClean="0"/>
              <a:t>h: Travail </a:t>
            </a:r>
            <a:r>
              <a:rPr lang="fr-FR" sz="1600" b="1" dirty="0" smtClean="0"/>
              <a:t>en petits groupes</a:t>
            </a:r>
            <a:r>
              <a:rPr lang="fr-FR" sz="1600" dirty="0" smtClean="0"/>
              <a:t> </a:t>
            </a:r>
          </a:p>
          <a:p>
            <a:pPr>
              <a:buNone/>
            </a:pPr>
            <a:r>
              <a:rPr lang="fr-FR" sz="1600" dirty="0" smtClean="0"/>
              <a:t>Deuxième </a:t>
            </a:r>
            <a:r>
              <a:rPr lang="fr-FR" sz="1600" dirty="0" smtClean="0"/>
              <a:t>partie sur l'audit de sécurité: gestion de la consultation, des visites à domicile, des échanges informels: mails, téléphone, </a:t>
            </a:r>
            <a:r>
              <a:rPr lang="fr-FR" sz="1600" dirty="0" err="1" smtClean="0"/>
              <a:t>etc</a:t>
            </a:r>
            <a:r>
              <a:rPr lang="fr-FR" sz="1600" dirty="0" smtClean="0"/>
              <a:t>). </a:t>
            </a:r>
          </a:p>
          <a:p>
            <a:pPr>
              <a:buNone/>
            </a:pPr>
            <a:r>
              <a:rPr lang="fr-FR" sz="1600" b="1" dirty="0" smtClean="0"/>
              <a:t>22h </a:t>
            </a:r>
            <a:r>
              <a:rPr lang="fr-FR" sz="1600" b="1" dirty="0" smtClean="0"/>
              <a:t>à 22H </a:t>
            </a:r>
            <a:r>
              <a:rPr lang="fr-FR" sz="1600" b="1" dirty="0" smtClean="0"/>
              <a:t>30: </a:t>
            </a:r>
            <a:r>
              <a:rPr lang="fr-FR" sz="1600" b="1" dirty="0" smtClean="0"/>
              <a:t>Travail en binômes</a:t>
            </a:r>
            <a:endParaRPr lang="fr-FR" sz="1600" dirty="0" smtClean="0"/>
          </a:p>
          <a:p>
            <a:pPr>
              <a:buNone/>
            </a:pPr>
            <a:r>
              <a:rPr lang="fr-FR" sz="1600" dirty="0" smtClean="0"/>
              <a:t>Chaque </a:t>
            </a:r>
            <a:r>
              <a:rPr lang="fr-FR" sz="1600" dirty="0" smtClean="0"/>
              <a:t>MG va proposer une solution pour améliorer sa pratique.</a:t>
            </a:r>
          </a:p>
          <a:p>
            <a:pPr>
              <a:buNone/>
            </a:pP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u contenu 2"/>
          <p:cNvSpPr>
            <a:spLocks noGrp="1"/>
          </p:cNvSpPr>
          <p:nvPr>
            <p:ph idx="4294967295"/>
          </p:nvPr>
        </p:nvSpPr>
        <p:spPr>
          <a:xfrm>
            <a:off x="609600" y="1908175"/>
            <a:ext cx="7924800" cy="454025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fr-FR" sz="2400" b="1" smtClean="0">
                <a:solidFill>
                  <a:srgbClr val="222268"/>
                </a:solidFill>
                <a:latin typeface="Calibri" pitchFamily="34" charset="0"/>
              </a:rPr>
              <a:t>1 -  Beaucoup plus nombreux</a:t>
            </a:r>
          </a:p>
        </p:txBody>
      </p:sp>
      <p:sp>
        <p:nvSpPr>
          <p:cNvPr id="36867" name="Espace réservé du contenu 2"/>
          <p:cNvSpPr txBox="1">
            <a:spLocks/>
          </p:cNvSpPr>
          <p:nvPr/>
        </p:nvSpPr>
        <p:spPr bwMode="auto">
          <a:xfrm>
            <a:off x="611188" y="2276475"/>
            <a:ext cx="82296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2400" b="1">
                <a:solidFill>
                  <a:srgbClr val="222268"/>
                </a:solidFill>
                <a:latin typeface="Calibri" pitchFamily="34" charset="0"/>
              </a:rPr>
              <a:t>2 – Analyse plus facile </a:t>
            </a:r>
          </a:p>
          <a:p>
            <a:r>
              <a:rPr lang="fr-FR" sz="2400" b="1">
                <a:solidFill>
                  <a:srgbClr val="222268"/>
                </a:solidFill>
                <a:latin typeface="Calibri" pitchFamily="34" charset="0"/>
              </a:rPr>
              <a:t>3 –Analyse aussi (voire plus) informative que celle des EIG</a:t>
            </a:r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400" b="1">
                <a:solidFill>
                  <a:srgbClr val="222268"/>
                </a:solidFill>
                <a:latin typeface="Calibri" pitchFamily="34" charset="0"/>
              </a:rPr>
              <a:t>Evènement indésirable - EPR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 Box 10"/>
          <p:cNvSpPr txBox="1">
            <a:spLocks noChangeArrowheads="1"/>
          </p:cNvSpPr>
          <p:nvPr/>
        </p:nvSpPr>
        <p:spPr bwMode="auto">
          <a:xfrm>
            <a:off x="3203575" y="6284913"/>
            <a:ext cx="5270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400" b="1">
                <a:solidFill>
                  <a:srgbClr val="222268"/>
                </a:solidFill>
                <a:latin typeface="Calibri" pitchFamily="34" charset="0"/>
              </a:rPr>
              <a:t>Risque = fonction (gravité &amp; probabilité)</a:t>
            </a:r>
          </a:p>
        </p:txBody>
      </p:sp>
      <p:grpSp>
        <p:nvGrpSpPr>
          <p:cNvPr id="2" name="Groupe 11"/>
          <p:cNvGrpSpPr>
            <a:grpSpLocks/>
          </p:cNvGrpSpPr>
          <p:nvPr/>
        </p:nvGrpSpPr>
        <p:grpSpPr bwMode="auto">
          <a:xfrm>
            <a:off x="395288" y="141288"/>
            <a:ext cx="8137525" cy="3287712"/>
            <a:chOff x="395536" y="0"/>
            <a:chExt cx="8137277" cy="3287713"/>
          </a:xfrm>
        </p:grpSpPr>
        <p:pic>
          <p:nvPicPr>
            <p:cNvPr id="41994" name="Picture 2" descr="normandi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0"/>
              <a:ext cx="2430462" cy="3240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5" name="Text Box 3"/>
            <p:cNvSpPr txBox="1">
              <a:spLocks noChangeArrowheads="1"/>
            </p:cNvSpPr>
            <p:nvPr/>
          </p:nvSpPr>
          <p:spPr bwMode="auto">
            <a:xfrm>
              <a:off x="611188" y="2708275"/>
              <a:ext cx="230505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fr-FR" sz="3200" b="1">
                  <a:solidFill>
                    <a:srgbClr val="FF0000"/>
                  </a:solidFill>
                  <a:latin typeface="Times New Roman" pitchFamily="18" charset="0"/>
                </a:rPr>
                <a:t>DANGER</a:t>
              </a:r>
            </a:p>
          </p:txBody>
        </p:sp>
        <p:sp>
          <p:nvSpPr>
            <p:cNvPr id="41996" name="ZoneTexte 10"/>
            <p:cNvSpPr txBox="1">
              <a:spLocks noChangeArrowheads="1"/>
            </p:cNvSpPr>
            <p:nvPr/>
          </p:nvSpPr>
          <p:spPr bwMode="auto">
            <a:xfrm>
              <a:off x="3492654" y="1628775"/>
              <a:ext cx="5040159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400" b="1">
                  <a:solidFill>
                    <a:srgbClr val="222268"/>
                  </a:solidFill>
                  <a:latin typeface="Calibri" pitchFamily="34" charset="0"/>
                </a:rPr>
                <a:t>La meilleure façon de gérer les risques c’est de ne pas monter la falaise</a:t>
              </a:r>
            </a:p>
          </p:txBody>
        </p:sp>
      </p:grpSp>
      <p:sp>
        <p:nvSpPr>
          <p:cNvPr id="8" name="Espace réservé du numéro de diapositive 7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F97BF7CC-A09D-42CA-80FA-75107BA0B6AD}" type="slidenum">
              <a:rPr lang="en-US" sz="1400">
                <a:latin typeface="+mn-lt"/>
              </a:rPr>
              <a:pPr algn="r">
                <a:defRPr/>
              </a:pPr>
              <a:t>21</a:t>
            </a:fld>
            <a:endParaRPr lang="en-US" sz="1400">
              <a:latin typeface="+mn-lt"/>
            </a:endParaRPr>
          </a:p>
        </p:txBody>
      </p:sp>
      <p:sp>
        <p:nvSpPr>
          <p:cNvPr id="41989" name="Titre 1"/>
          <p:cNvSpPr>
            <a:spLocks/>
          </p:cNvSpPr>
          <p:nvPr/>
        </p:nvSpPr>
        <p:spPr bwMode="auto">
          <a:xfrm>
            <a:off x="2771775" y="228600"/>
            <a:ext cx="54419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fr-FR" sz="2400" b="1">
                <a:solidFill>
                  <a:schemeClr val="bg1"/>
                </a:solidFill>
                <a:latin typeface="Calibri" pitchFamily="34" charset="0"/>
              </a:rPr>
              <a:t>Qu’est-ce que le risque?</a:t>
            </a:r>
          </a:p>
        </p:txBody>
      </p:sp>
      <p:grpSp>
        <p:nvGrpSpPr>
          <p:cNvPr id="3" name="Groupe 12"/>
          <p:cNvGrpSpPr>
            <a:grpSpLocks/>
          </p:cNvGrpSpPr>
          <p:nvPr/>
        </p:nvGrpSpPr>
        <p:grpSpPr bwMode="auto">
          <a:xfrm>
            <a:off x="317500" y="3644900"/>
            <a:ext cx="8367713" cy="3024188"/>
            <a:chOff x="317500" y="3644900"/>
            <a:chExt cx="8367713" cy="3024188"/>
          </a:xfrm>
        </p:grpSpPr>
        <p:pic>
          <p:nvPicPr>
            <p:cNvPr id="41991" name="Picture 6" descr="ESCALAD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7500" y="3644900"/>
              <a:ext cx="2519363" cy="302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2" name="Rectangle 9"/>
            <p:cNvSpPr>
              <a:spLocks noChangeArrowheads="1"/>
            </p:cNvSpPr>
            <p:nvPr/>
          </p:nvSpPr>
          <p:spPr bwMode="auto">
            <a:xfrm>
              <a:off x="539750" y="5876925"/>
              <a:ext cx="230505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fr-FR" sz="3200" b="1">
                  <a:solidFill>
                    <a:srgbClr val="66FF33"/>
                  </a:solidFill>
                  <a:latin typeface="Times New Roman" pitchFamily="18" charset="0"/>
                </a:rPr>
                <a:t>RISQUE</a:t>
              </a:r>
            </a:p>
          </p:txBody>
        </p:sp>
        <p:sp>
          <p:nvSpPr>
            <p:cNvPr id="41993" name="ZoneTexte 10"/>
            <p:cNvSpPr txBox="1">
              <a:spLocks noChangeArrowheads="1"/>
            </p:cNvSpPr>
            <p:nvPr/>
          </p:nvSpPr>
          <p:spPr bwMode="auto">
            <a:xfrm>
              <a:off x="3644900" y="4460875"/>
              <a:ext cx="5040313" cy="1187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400" b="1">
                  <a:solidFill>
                    <a:srgbClr val="222268"/>
                  </a:solidFill>
                  <a:latin typeface="Calibri" pitchFamily="34" charset="0"/>
                </a:rPr>
                <a:t>Mais si on décide de la monter, il vaut mieux être entraîné et avoir pris dans son sac les bons équipements…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>
          <a:xfrm>
            <a:off x="460375" y="274638"/>
            <a:ext cx="8229600" cy="1143000"/>
          </a:xfrm>
        </p:spPr>
        <p:txBody>
          <a:bodyPr/>
          <a:lstStyle/>
          <a:p>
            <a:pPr eaLnBrk="1" hangingPunct="1"/>
            <a:r>
              <a:rPr lang="fr-FR" sz="3000" b="1" dirty="0">
                <a:latin typeface="Calibri" pitchFamily="34" charset="0"/>
              </a:rPr>
              <a:t>Etude ESPRIT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341438"/>
            <a:ext cx="8229600" cy="45259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>
                <a:solidFill>
                  <a:srgbClr val="222268"/>
                </a:solidFill>
                <a:latin typeface="Calibri" pitchFamily="34" charset="0"/>
              </a:rPr>
              <a:t>Objectif principal</a:t>
            </a:r>
          </a:p>
          <a:p>
            <a:pPr lvl="1"/>
            <a:r>
              <a:rPr lang="fr-FR" sz="2400" b="1" dirty="0">
                <a:solidFill>
                  <a:srgbClr val="222268"/>
                </a:solidFill>
                <a:latin typeface="Calibri" pitchFamily="34" charset="0"/>
              </a:rPr>
              <a:t>Estimer au niveau national l’incidence des événements indésirables associés aux soins (EIAS) en soins primaires et en décrire la typologie</a:t>
            </a:r>
          </a:p>
          <a:p>
            <a:r>
              <a:rPr lang="fr-FR" sz="2400" b="1" dirty="0">
                <a:solidFill>
                  <a:srgbClr val="222268"/>
                </a:solidFill>
                <a:latin typeface="Calibri" pitchFamily="34" charset="0"/>
              </a:rPr>
              <a:t>Objectifs associés</a:t>
            </a:r>
          </a:p>
          <a:p>
            <a:pPr lvl="1"/>
            <a:r>
              <a:rPr lang="fr-FR" sz="2400" b="1" dirty="0">
                <a:solidFill>
                  <a:srgbClr val="222268"/>
                </a:solidFill>
                <a:latin typeface="Calibri" pitchFamily="34" charset="0"/>
              </a:rPr>
              <a:t>Obtenir un consensus professionnel sur la définition des EIAS en soins primaires et d’une typologie</a:t>
            </a:r>
          </a:p>
          <a:p>
            <a:pPr lvl="1"/>
            <a:r>
              <a:rPr lang="fr-FR" sz="2400" b="1" dirty="0">
                <a:solidFill>
                  <a:srgbClr val="222268"/>
                </a:solidFill>
                <a:latin typeface="Calibri" pitchFamily="34" charset="0"/>
              </a:rPr>
              <a:t>Etudier la perception des médecins généralistes sur la sécurité des soins et les principales barrières</a:t>
            </a:r>
          </a:p>
          <a:p>
            <a:pPr lvl="1"/>
            <a:r>
              <a:rPr lang="fr-FR" sz="2400" b="1" dirty="0">
                <a:solidFill>
                  <a:srgbClr val="222268"/>
                </a:solidFill>
                <a:latin typeface="Calibri" pitchFamily="34" charset="0"/>
              </a:rPr>
              <a:t>Tester la faisabilité et l’acceptabilité de ce type de collecte de données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23528" y="6165304"/>
            <a:ext cx="856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http://www.ccecqa.asso.fr/sites/ccecqa.cpm.aquisante.priv/files/Rapport%20ESPRIT%20final.pdf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692F72-8390-4499-81E5-28698136F303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100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000" b="1" dirty="0">
                <a:latin typeface="Calibri" pitchFamily="34" charset="0"/>
              </a:rPr>
              <a:t>Résultats</a:t>
            </a:r>
          </a:p>
        </p:txBody>
      </p:sp>
      <p:sp>
        <p:nvSpPr>
          <p:cNvPr id="25602" name="Espace réservé du contenu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/>
          <a:lstStyle/>
          <a:p>
            <a:r>
              <a:rPr lang="fr-FR" sz="2400" b="1" dirty="0">
                <a:solidFill>
                  <a:srgbClr val="222268"/>
                </a:solidFill>
                <a:latin typeface="Calibri" pitchFamily="34" charset="0"/>
              </a:rPr>
              <a:t>13438 actes observés sur 649 journées (21 actes/jour/MG en moyenne)</a:t>
            </a:r>
          </a:p>
          <a:p>
            <a:pPr lvl="1"/>
            <a:r>
              <a:rPr lang="fr-FR" sz="2000" b="1" dirty="0">
                <a:solidFill>
                  <a:srgbClr val="222268"/>
                </a:solidFill>
                <a:latin typeface="Calibri" pitchFamily="34" charset="0"/>
              </a:rPr>
              <a:t>475 EIAS validés par le groupe MG experts</a:t>
            </a:r>
          </a:p>
          <a:p>
            <a:pPr lvl="1"/>
            <a:r>
              <a:rPr lang="fr-FR" sz="2000" b="1" dirty="0">
                <a:solidFill>
                  <a:srgbClr val="222268"/>
                </a:solidFill>
                <a:latin typeface="Calibri" pitchFamily="34" charset="0"/>
              </a:rPr>
              <a:t>270 EIAS considérés comme évitables</a:t>
            </a:r>
          </a:p>
          <a:p>
            <a:r>
              <a:rPr lang="fr-FR" sz="2400" b="1" dirty="0">
                <a:solidFill>
                  <a:srgbClr val="222268"/>
                </a:solidFill>
                <a:latin typeface="Calibri" pitchFamily="34" charset="0"/>
              </a:rPr>
              <a:t>Les conséquences des 475 EIAS :</a:t>
            </a:r>
          </a:p>
          <a:p>
            <a:pPr marL="742950" lvl="2" indent="-342900"/>
            <a:r>
              <a:rPr lang="fr-FR" sz="2000" b="1" dirty="0">
                <a:solidFill>
                  <a:srgbClr val="222268"/>
                </a:solidFill>
                <a:latin typeface="Calibri" pitchFamily="34" charset="0"/>
              </a:rPr>
              <a:t>73%  : aucune</a:t>
            </a:r>
          </a:p>
          <a:p>
            <a:pPr marL="742950" lvl="2" indent="-342900"/>
            <a:r>
              <a:rPr lang="fr-FR" sz="2000" b="1" dirty="0">
                <a:solidFill>
                  <a:srgbClr val="222268"/>
                </a:solidFill>
                <a:latin typeface="Calibri" pitchFamily="34" charset="0"/>
              </a:rPr>
              <a:t>25% : incapacité temporaire</a:t>
            </a:r>
          </a:p>
          <a:p>
            <a:pPr marL="742950" lvl="2" indent="-342900"/>
            <a:r>
              <a:rPr lang="fr-FR" sz="2000" b="1" dirty="0">
                <a:solidFill>
                  <a:srgbClr val="222268"/>
                </a:solidFill>
                <a:latin typeface="Calibri" pitchFamily="34" charset="0"/>
              </a:rPr>
              <a:t>2% : incapacité définitive/menace vitale/décès (1 cas)*</a:t>
            </a:r>
          </a:p>
          <a:p>
            <a:pPr marL="0" indent="0">
              <a:buNone/>
            </a:pPr>
            <a:endParaRPr lang="fr-FR" sz="2400" b="1" dirty="0">
              <a:solidFill>
                <a:srgbClr val="222268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fr-FR" sz="2400" b="1" dirty="0" smtClean="0">
                <a:solidFill>
                  <a:srgbClr val="222268"/>
                </a:solidFill>
                <a:latin typeface="Calibri" pitchFamily="34" charset="0"/>
              </a:rPr>
              <a:t>* </a:t>
            </a:r>
            <a:r>
              <a:rPr lang="fr-FR" sz="2400" b="1" dirty="0">
                <a:solidFill>
                  <a:srgbClr val="222268"/>
                </a:solidFill>
                <a:latin typeface="Calibri" pitchFamily="34" charset="0"/>
              </a:rPr>
              <a:t>Les EIAS cliniquement graves sont très rares : 0,07% (9 parmi les 13438 actes)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713A2-45C6-45AE-92EC-6C03A67CBD23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  <p:sp>
        <p:nvSpPr>
          <p:cNvPr id="25605" name="Rectangle 1029"/>
          <p:cNvSpPr>
            <a:spLocks noChangeArrowheads="1"/>
          </p:cNvSpPr>
          <p:nvPr/>
        </p:nvSpPr>
        <p:spPr bwMode="auto">
          <a:xfrm>
            <a:off x="10055225" y="18637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297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44216"/>
            <a:ext cx="8229600" cy="334096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sz="2400" b="1" dirty="0">
                <a:solidFill>
                  <a:srgbClr val="222268"/>
                </a:solidFill>
                <a:latin typeface="Calibri" pitchFamily="34" charset="0"/>
              </a:rPr>
              <a:t>Les EIAS sont </a:t>
            </a:r>
            <a:r>
              <a:rPr lang="fr-FR" sz="2400" b="1" u="sng" dirty="0">
                <a:solidFill>
                  <a:srgbClr val="222268"/>
                </a:solidFill>
                <a:latin typeface="Calibri" pitchFamily="34" charset="0"/>
              </a:rPr>
              <a:t>fréquents</a:t>
            </a:r>
            <a:r>
              <a:rPr lang="fr-FR" sz="2400" b="1" dirty="0">
                <a:solidFill>
                  <a:srgbClr val="222268"/>
                </a:solidFill>
                <a:latin typeface="Calibri" pitchFamily="34" charset="0"/>
              </a:rPr>
              <a:t> : chaque MG a détecté/observé en moyenne  1 EIAS évitable tous les 2 jours mais 3/4 ont été sans </a:t>
            </a:r>
            <a:r>
              <a:rPr lang="fr-FR" sz="2400" b="1" dirty="0" smtClean="0">
                <a:solidFill>
                  <a:srgbClr val="222268"/>
                </a:solidFill>
                <a:latin typeface="Calibri" pitchFamily="34" charset="0"/>
              </a:rPr>
              <a:t>conséquence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fr-FR" sz="2400" b="1" dirty="0">
                <a:solidFill>
                  <a:srgbClr val="222268"/>
                </a:solidFill>
                <a:latin typeface="Calibri" pitchFamily="34" charset="0"/>
              </a:rPr>
              <a:t>2% des EIAS sont </a:t>
            </a:r>
            <a:r>
              <a:rPr lang="fr-FR" sz="2400" b="1" u="sng" dirty="0" smtClean="0">
                <a:solidFill>
                  <a:srgbClr val="222268"/>
                </a:solidFill>
                <a:latin typeface="Calibri" pitchFamily="34" charset="0"/>
              </a:rPr>
              <a:t>graves</a:t>
            </a:r>
            <a:r>
              <a:rPr lang="fr-FR" sz="2400" b="1" dirty="0">
                <a:solidFill>
                  <a:srgbClr val="222268"/>
                </a:solidFill>
                <a:latin typeface="Calibri" pitchFamily="34" charset="0"/>
              </a:rPr>
              <a:t> </a:t>
            </a:r>
            <a:r>
              <a:rPr lang="fr-FR" sz="2400" b="1" dirty="0" smtClean="0">
                <a:solidFill>
                  <a:srgbClr val="222268"/>
                </a:solidFill>
                <a:latin typeface="Calibri" pitchFamily="34" charset="0"/>
              </a:rPr>
              <a:t>et  </a:t>
            </a:r>
            <a:r>
              <a:rPr lang="fr-FR" sz="2400" b="1" dirty="0">
                <a:solidFill>
                  <a:srgbClr val="222268"/>
                </a:solidFill>
                <a:latin typeface="Calibri" pitchFamily="34" charset="0"/>
              </a:rPr>
              <a:t>le plus souvent </a:t>
            </a:r>
            <a:r>
              <a:rPr lang="fr-FR" sz="2400" b="1" dirty="0" smtClean="0">
                <a:solidFill>
                  <a:srgbClr val="222268"/>
                </a:solidFill>
                <a:latin typeface="Calibri" pitchFamily="34" charset="0"/>
              </a:rPr>
              <a:t>évitables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fr-FR" sz="2400" b="1" dirty="0">
                <a:solidFill>
                  <a:srgbClr val="222268"/>
                </a:solidFill>
                <a:latin typeface="Calibri" pitchFamily="34" charset="0"/>
              </a:rPr>
              <a:t>Les EIAS sont essentiellement liés </a:t>
            </a:r>
            <a:r>
              <a:rPr lang="fr-FR" sz="2400" b="1" dirty="0" smtClean="0">
                <a:solidFill>
                  <a:srgbClr val="222268"/>
                </a:solidFill>
                <a:latin typeface="Calibri" pitchFamily="34" charset="0"/>
              </a:rPr>
              <a:t>à des problèmes </a:t>
            </a:r>
            <a:r>
              <a:rPr lang="fr-FR" sz="2400" b="1" u="sng" dirty="0">
                <a:solidFill>
                  <a:srgbClr val="222268"/>
                </a:solidFill>
                <a:latin typeface="Calibri" pitchFamily="34" charset="0"/>
              </a:rPr>
              <a:t>d’organisation en cabinet médical</a:t>
            </a:r>
          </a:p>
          <a:p>
            <a:pPr lvl="1">
              <a:spcBef>
                <a:spcPct val="0"/>
              </a:spcBef>
            </a:pPr>
            <a:r>
              <a:rPr lang="fr-FR" sz="2000" b="1" dirty="0">
                <a:solidFill>
                  <a:srgbClr val="222268"/>
                </a:solidFill>
                <a:latin typeface="Calibri" pitchFamily="34" charset="0"/>
              </a:rPr>
              <a:t>Rédaction des prescriptions (informatisée ou non)</a:t>
            </a:r>
          </a:p>
          <a:p>
            <a:pPr lvl="1">
              <a:spcBef>
                <a:spcPct val="0"/>
              </a:spcBef>
            </a:pPr>
            <a:r>
              <a:rPr lang="fr-FR" sz="2000" b="1" dirty="0">
                <a:solidFill>
                  <a:srgbClr val="222268"/>
                </a:solidFill>
                <a:latin typeface="Calibri" pitchFamily="34" charset="0"/>
              </a:rPr>
              <a:t>Communication avec les patients/entre PS</a:t>
            </a:r>
          </a:p>
          <a:p>
            <a:pPr lvl="1">
              <a:spcBef>
                <a:spcPct val="0"/>
              </a:spcBef>
            </a:pPr>
            <a:r>
              <a:rPr lang="fr-FR" sz="2000" b="1" dirty="0">
                <a:solidFill>
                  <a:srgbClr val="222268"/>
                </a:solidFill>
                <a:latin typeface="Calibri" pitchFamily="34" charset="0"/>
              </a:rPr>
              <a:t>Défauts de (mobilisation des) connaissances et  compétences.</a:t>
            </a:r>
          </a:p>
          <a:p>
            <a:pPr marL="0" indent="0">
              <a:spcBef>
                <a:spcPct val="0"/>
              </a:spcBef>
              <a:buNone/>
            </a:pPr>
            <a:endParaRPr lang="fr-FR" sz="2400" b="1" dirty="0" smtClean="0">
              <a:solidFill>
                <a:srgbClr val="222268"/>
              </a:solidFill>
              <a:latin typeface="Calibri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fr-FR" sz="2400" b="1" dirty="0">
              <a:solidFill>
                <a:srgbClr val="222268"/>
              </a:solidFill>
              <a:latin typeface="Calibri" pitchFamily="34" charset="0"/>
            </a:endParaRPr>
          </a:p>
          <a:p>
            <a:pPr marL="0" indent="0">
              <a:buFont typeface="Arial" pitchFamily="-72" charset="0"/>
              <a:buNone/>
            </a:pPr>
            <a:endParaRPr lang="fr-FR" sz="2400" b="1" dirty="0" smtClean="0">
              <a:solidFill>
                <a:srgbClr val="222268"/>
              </a:solidFill>
              <a:latin typeface="Calibri" pitchFamily="34" charset="0"/>
            </a:endParaRPr>
          </a:p>
          <a:p>
            <a:pPr marL="0" indent="0">
              <a:buFont typeface="Arial" pitchFamily="-72" charset="0"/>
              <a:buNone/>
            </a:pPr>
            <a:endParaRPr lang="fr-FR" sz="2400" b="1" dirty="0">
              <a:solidFill>
                <a:srgbClr val="222268"/>
              </a:solidFill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5" name="Titre 1"/>
          <p:cNvSpPr>
            <a:spLocks noGrp="1"/>
          </p:cNvSpPr>
          <p:nvPr>
            <p:ph type="title" idx="4294967295"/>
          </p:nvPr>
        </p:nvSpPr>
        <p:spPr>
          <a:xfrm>
            <a:off x="460375" y="274638"/>
            <a:ext cx="8229600" cy="1143000"/>
          </a:xfrm>
        </p:spPr>
        <p:txBody>
          <a:bodyPr/>
          <a:lstStyle/>
          <a:p>
            <a:pPr eaLnBrk="1" hangingPunct="1"/>
            <a:r>
              <a:rPr lang="fr-FR" sz="3000" b="1" dirty="0" smtClean="0">
                <a:solidFill>
                  <a:schemeClr val="tx1"/>
                </a:solidFill>
                <a:latin typeface="Calibri" pitchFamily="34" charset="0"/>
              </a:rPr>
              <a:t>3 enseignements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2ED06-2AB4-4F85-B190-43EFFA702B0D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5409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hiringinhealthcare.com/Portals/155170/images/patient%20safet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183" y="167551"/>
            <a:ext cx="7861217" cy="638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33400" y="6260068"/>
            <a:ext cx="8013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LA CULTURE DE SECURITE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44732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"/>
          <p:cNvSpPr txBox="1">
            <a:spLocks noChangeArrowheads="1"/>
          </p:cNvSpPr>
          <p:nvPr/>
        </p:nvSpPr>
        <p:spPr bwMode="auto">
          <a:xfrm>
            <a:off x="457200" y="27432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49155" name="ZoneTexte 4"/>
          <p:cNvSpPr txBox="1">
            <a:spLocks noChangeArrowheads="1"/>
          </p:cNvSpPr>
          <p:nvPr/>
        </p:nvSpPr>
        <p:spPr bwMode="auto">
          <a:xfrm>
            <a:off x="457200" y="2635250"/>
            <a:ext cx="822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800" b="1" dirty="0">
                <a:solidFill>
                  <a:srgbClr val="222268"/>
                </a:solidFill>
                <a:latin typeface="Calibri" pitchFamily="34" charset="0"/>
              </a:rPr>
              <a:t>La Culture Sécurité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09600" y="4419600"/>
            <a:ext cx="815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La </a:t>
            </a:r>
            <a:r>
              <a:rPr lang="fr-FR" i="1" dirty="0"/>
              <a:t>CS désigne un ensemble cohérent et intégré de comportements individuels et organisationnels, fondé sur des croyances et des valeurs partagées, qui cherche continuellement à réduire les dommages aux patients, lesquels peuvent être liés aux soins</a:t>
            </a:r>
            <a:r>
              <a:rPr lang="fr-FR" i="1" dirty="0" smtClean="0"/>
              <a:t>.</a:t>
            </a:r>
            <a:r>
              <a:rPr lang="fr-FR" i="1" dirty="0"/>
              <a:t> </a:t>
            </a:r>
            <a:endParaRPr lang="fr-FR" i="1" dirty="0" smtClean="0"/>
          </a:p>
          <a:p>
            <a:endParaRPr lang="fr-FR" i="1" dirty="0"/>
          </a:p>
          <a:p>
            <a:r>
              <a:rPr lang="fr-FR" i="1" dirty="0" err="1" smtClean="0"/>
              <a:t>European</a:t>
            </a:r>
            <a:r>
              <a:rPr lang="fr-FR" i="1" dirty="0" smtClean="0"/>
              <a:t> </a:t>
            </a:r>
            <a:r>
              <a:rPr lang="fr-FR" i="1" dirty="0"/>
              <a:t>Society for </a:t>
            </a:r>
            <a:r>
              <a:rPr lang="fr-FR" i="1" dirty="0" err="1"/>
              <a:t>Quality</a:t>
            </a:r>
            <a:r>
              <a:rPr lang="fr-FR" i="1" dirty="0"/>
              <a:t> in </a:t>
            </a:r>
            <a:r>
              <a:rPr lang="fr-FR" i="1" dirty="0" err="1"/>
              <a:t>Health</a:t>
            </a:r>
            <a:r>
              <a:rPr lang="fr-FR" i="1" dirty="0"/>
              <a:t> Care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241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4"/>
          <p:cNvSpPr txBox="1">
            <a:spLocks noChangeArrowheads="1"/>
          </p:cNvSpPr>
          <p:nvPr/>
        </p:nvSpPr>
        <p:spPr bwMode="auto">
          <a:xfrm>
            <a:off x="3048000" y="5334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Evènement indésirable</a:t>
            </a:r>
          </a:p>
        </p:txBody>
      </p:sp>
      <p:sp>
        <p:nvSpPr>
          <p:cNvPr id="81923" name="Line 6"/>
          <p:cNvSpPr>
            <a:spLocks noChangeShapeType="1"/>
          </p:cNvSpPr>
          <p:nvPr/>
        </p:nvSpPr>
        <p:spPr bwMode="auto">
          <a:xfrm>
            <a:off x="4572000" y="838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fr-FR"/>
          </a:p>
        </p:txBody>
      </p:sp>
      <p:sp>
        <p:nvSpPr>
          <p:cNvPr id="81924" name="Text Box 7"/>
          <p:cNvSpPr txBox="1">
            <a:spLocks noChangeArrowheads="1"/>
          </p:cNvSpPr>
          <p:nvPr/>
        </p:nvSpPr>
        <p:spPr bwMode="auto">
          <a:xfrm>
            <a:off x="3733800" y="14478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Détection</a:t>
            </a:r>
          </a:p>
        </p:txBody>
      </p:sp>
      <p:sp>
        <p:nvSpPr>
          <p:cNvPr id="81925" name="Line 8"/>
          <p:cNvSpPr>
            <a:spLocks noChangeShapeType="1"/>
          </p:cNvSpPr>
          <p:nvPr/>
        </p:nvSpPr>
        <p:spPr bwMode="auto">
          <a:xfrm flipH="1">
            <a:off x="2514600" y="1828800"/>
            <a:ext cx="2057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fr-FR"/>
          </a:p>
        </p:txBody>
      </p:sp>
      <p:sp>
        <p:nvSpPr>
          <p:cNvPr id="81926" name="Text Box 9"/>
          <p:cNvSpPr txBox="1">
            <a:spLocks noChangeArrowheads="1"/>
          </p:cNvSpPr>
          <p:nvPr/>
        </p:nvSpPr>
        <p:spPr bwMode="auto">
          <a:xfrm>
            <a:off x="2057400" y="27432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Non</a:t>
            </a:r>
          </a:p>
        </p:txBody>
      </p:sp>
      <p:sp>
        <p:nvSpPr>
          <p:cNvPr id="81927" name="Line 10"/>
          <p:cNvSpPr>
            <a:spLocks noChangeShapeType="1"/>
          </p:cNvSpPr>
          <p:nvPr/>
        </p:nvSpPr>
        <p:spPr bwMode="auto">
          <a:xfrm>
            <a:off x="4572000" y="1828800"/>
            <a:ext cx="1981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fr-FR"/>
          </a:p>
        </p:txBody>
      </p:sp>
      <p:sp>
        <p:nvSpPr>
          <p:cNvPr id="81928" name="Text Box 12"/>
          <p:cNvSpPr txBox="1">
            <a:spLocks noChangeArrowheads="1"/>
          </p:cNvSpPr>
          <p:nvPr/>
        </p:nvSpPr>
        <p:spPr bwMode="auto">
          <a:xfrm>
            <a:off x="6172200" y="27432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Oui</a:t>
            </a:r>
          </a:p>
        </p:txBody>
      </p:sp>
      <p:sp>
        <p:nvSpPr>
          <p:cNvPr id="81929" name="Line 13"/>
          <p:cNvSpPr>
            <a:spLocks noChangeShapeType="1"/>
          </p:cNvSpPr>
          <p:nvPr/>
        </p:nvSpPr>
        <p:spPr bwMode="auto">
          <a:xfrm>
            <a:off x="6629400" y="3124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fr-FR"/>
          </a:p>
        </p:txBody>
      </p:sp>
      <p:sp>
        <p:nvSpPr>
          <p:cNvPr id="81930" name="Text Box 14"/>
          <p:cNvSpPr txBox="1">
            <a:spLocks noChangeArrowheads="1"/>
          </p:cNvSpPr>
          <p:nvPr/>
        </p:nvSpPr>
        <p:spPr bwMode="auto">
          <a:xfrm>
            <a:off x="6553200" y="37338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« Mise sous le tapis »</a:t>
            </a:r>
          </a:p>
        </p:txBody>
      </p:sp>
      <p:sp>
        <p:nvSpPr>
          <p:cNvPr id="81931" name="Line 15"/>
          <p:cNvSpPr>
            <a:spLocks noChangeShapeType="1"/>
          </p:cNvSpPr>
          <p:nvPr/>
        </p:nvSpPr>
        <p:spPr bwMode="auto">
          <a:xfrm flipH="1">
            <a:off x="5638800" y="31242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fr-FR"/>
          </a:p>
        </p:txBody>
      </p:sp>
      <p:sp>
        <p:nvSpPr>
          <p:cNvPr id="81932" name="Text Box 16"/>
          <p:cNvSpPr txBox="1">
            <a:spLocks noChangeArrowheads="1"/>
          </p:cNvSpPr>
          <p:nvPr/>
        </p:nvSpPr>
        <p:spPr bwMode="auto">
          <a:xfrm>
            <a:off x="1447800" y="4800600"/>
            <a:ext cx="2057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Analyse</a:t>
            </a:r>
          </a:p>
          <a:p>
            <a:pPr algn="ctr">
              <a:spcBef>
                <a:spcPct val="50000"/>
              </a:spcBef>
            </a:pPr>
            <a:r>
              <a:rPr lang="fr-FR" i="1"/>
              <a:t>(Niveau micro)</a:t>
            </a:r>
          </a:p>
        </p:txBody>
      </p:sp>
      <p:sp>
        <p:nvSpPr>
          <p:cNvPr id="81933" name="Text Box 17"/>
          <p:cNvSpPr txBox="1">
            <a:spLocks noChangeArrowheads="1"/>
          </p:cNvSpPr>
          <p:nvPr/>
        </p:nvSpPr>
        <p:spPr bwMode="auto">
          <a:xfrm>
            <a:off x="4648200" y="37338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Prise en compte</a:t>
            </a:r>
          </a:p>
        </p:txBody>
      </p:sp>
      <p:sp>
        <p:nvSpPr>
          <p:cNvPr id="81934" name="Line 18"/>
          <p:cNvSpPr>
            <a:spLocks noChangeShapeType="1"/>
          </p:cNvSpPr>
          <p:nvPr/>
        </p:nvSpPr>
        <p:spPr bwMode="auto">
          <a:xfrm flipH="1">
            <a:off x="2438400" y="4114800"/>
            <a:ext cx="3200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fr-FR"/>
          </a:p>
        </p:txBody>
      </p:sp>
      <p:sp>
        <p:nvSpPr>
          <p:cNvPr id="81935" name="Text Box 19"/>
          <p:cNvSpPr txBox="1">
            <a:spLocks noChangeArrowheads="1"/>
          </p:cNvSpPr>
          <p:nvPr/>
        </p:nvSpPr>
        <p:spPr bwMode="auto">
          <a:xfrm>
            <a:off x="7315200" y="4800600"/>
            <a:ext cx="2057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Déclaration</a:t>
            </a:r>
          </a:p>
          <a:p>
            <a:pPr algn="ctr">
              <a:spcBef>
                <a:spcPct val="50000"/>
              </a:spcBef>
            </a:pPr>
            <a:r>
              <a:rPr lang="fr-FR" i="1"/>
              <a:t>(Niveau macro)</a:t>
            </a:r>
          </a:p>
        </p:txBody>
      </p:sp>
      <p:sp>
        <p:nvSpPr>
          <p:cNvPr id="81936" name="Line 20"/>
          <p:cNvSpPr>
            <a:spLocks noChangeShapeType="1"/>
          </p:cNvSpPr>
          <p:nvPr/>
        </p:nvSpPr>
        <p:spPr bwMode="auto">
          <a:xfrm>
            <a:off x="5638800" y="4114800"/>
            <a:ext cx="2895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fr-FR"/>
          </a:p>
        </p:txBody>
      </p:sp>
      <p:sp>
        <p:nvSpPr>
          <p:cNvPr id="81937" name="Line 21"/>
          <p:cNvSpPr>
            <a:spLocks noChangeShapeType="1"/>
          </p:cNvSpPr>
          <p:nvPr/>
        </p:nvSpPr>
        <p:spPr bwMode="auto">
          <a:xfrm>
            <a:off x="3048000" y="50292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fr-FR"/>
          </a:p>
        </p:txBody>
      </p:sp>
      <p:sp>
        <p:nvSpPr>
          <p:cNvPr id="81938" name="Text Box 22"/>
          <p:cNvSpPr txBox="1">
            <a:spLocks noChangeArrowheads="1"/>
          </p:cNvSpPr>
          <p:nvPr/>
        </p:nvSpPr>
        <p:spPr bwMode="auto">
          <a:xfrm>
            <a:off x="2438400" y="6338888"/>
            <a:ext cx="434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Mise en place de barrières de prévention</a:t>
            </a:r>
          </a:p>
        </p:txBody>
      </p:sp>
      <p:sp>
        <p:nvSpPr>
          <p:cNvPr id="81939" name="Line 23"/>
          <p:cNvSpPr>
            <a:spLocks noChangeShapeType="1"/>
          </p:cNvSpPr>
          <p:nvPr/>
        </p:nvSpPr>
        <p:spPr bwMode="auto">
          <a:xfrm>
            <a:off x="2514600" y="5638800"/>
            <a:ext cx="2057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fr-FR"/>
          </a:p>
        </p:txBody>
      </p:sp>
      <p:sp>
        <p:nvSpPr>
          <p:cNvPr id="81940" name="Line 24"/>
          <p:cNvSpPr>
            <a:spLocks noChangeShapeType="1"/>
          </p:cNvSpPr>
          <p:nvPr/>
        </p:nvSpPr>
        <p:spPr bwMode="auto">
          <a:xfrm flipH="1">
            <a:off x="5715000" y="5562600"/>
            <a:ext cx="2743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fr-FR"/>
          </a:p>
        </p:txBody>
      </p:sp>
      <p:sp>
        <p:nvSpPr>
          <p:cNvPr id="81941" name="Text Box 25"/>
          <p:cNvSpPr txBox="1">
            <a:spLocks noChangeArrowheads="1"/>
          </p:cNvSpPr>
          <p:nvPr/>
        </p:nvSpPr>
        <p:spPr bwMode="auto">
          <a:xfrm>
            <a:off x="6248400" y="152400"/>
            <a:ext cx="22098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Presqu’évènement</a:t>
            </a:r>
          </a:p>
          <a:p>
            <a:pPr>
              <a:spcBef>
                <a:spcPct val="50000"/>
              </a:spcBef>
            </a:pPr>
            <a:r>
              <a:rPr lang="fr-FR"/>
              <a:t>EI mineur</a:t>
            </a:r>
          </a:p>
          <a:p>
            <a:pPr>
              <a:spcBef>
                <a:spcPct val="50000"/>
              </a:spcBef>
            </a:pPr>
            <a:r>
              <a:rPr lang="fr-FR"/>
              <a:t>EI grave</a:t>
            </a:r>
          </a:p>
        </p:txBody>
      </p:sp>
      <p:sp>
        <p:nvSpPr>
          <p:cNvPr id="81942" name="AutoShape 26"/>
          <p:cNvSpPr>
            <a:spLocks/>
          </p:cNvSpPr>
          <p:nvPr/>
        </p:nvSpPr>
        <p:spPr bwMode="auto">
          <a:xfrm>
            <a:off x="5943600" y="152400"/>
            <a:ext cx="76200" cy="1219200"/>
          </a:xfrm>
          <a:prstGeom prst="leftBracket">
            <a:avLst>
              <a:gd name="adj" fmla="val 133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re 2"/>
          <p:cNvSpPr>
            <a:spLocks noGrp="1"/>
          </p:cNvSpPr>
          <p:nvPr>
            <p:ph type="title" idx="4294967295"/>
          </p:nvPr>
        </p:nvSpPr>
        <p:spPr>
          <a:xfrm>
            <a:off x="301625" y="228600"/>
            <a:ext cx="8534400" cy="823913"/>
          </a:xfrm>
        </p:spPr>
        <p:txBody>
          <a:bodyPr anchor="b"/>
          <a:lstStyle/>
          <a:p>
            <a:r>
              <a:rPr lang="fr-FR" sz="4200" smtClean="0">
                <a:solidFill>
                  <a:schemeClr val="tx1"/>
                </a:solidFill>
              </a:rPr>
              <a:t> </a:t>
            </a:r>
            <a:r>
              <a:rPr lang="fr-FR" sz="3200" smtClean="0">
                <a:solidFill>
                  <a:schemeClr val="tx1"/>
                </a:solidFill>
              </a:rPr>
              <a:t>Le modèle des barrières (Eric Hollnagel)</a:t>
            </a:r>
          </a:p>
        </p:txBody>
      </p:sp>
      <p:sp>
        <p:nvSpPr>
          <p:cNvPr id="8499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8499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66800"/>
            <a:ext cx="7721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395288" y="1262063"/>
            <a:ext cx="4176712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50825" y="1196975"/>
            <a:ext cx="6149975" cy="5432425"/>
            <a:chOff x="204" y="-17"/>
            <a:chExt cx="5398" cy="4354"/>
          </a:xfrm>
        </p:grpSpPr>
        <p:sp>
          <p:nvSpPr>
            <p:cNvPr id="147459" name="Oval 4"/>
            <p:cNvSpPr>
              <a:spLocks noChangeArrowheads="1"/>
            </p:cNvSpPr>
            <p:nvPr/>
          </p:nvSpPr>
          <p:spPr bwMode="auto">
            <a:xfrm>
              <a:off x="2336" y="-17"/>
              <a:ext cx="1088" cy="816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rgbClr val="FFFF00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/>
              <a:r>
                <a:rPr lang="fr-FR" sz="1000" b="1">
                  <a:solidFill>
                    <a:srgbClr val="FFFF00"/>
                  </a:solidFill>
                </a:rPr>
                <a:t>Gestion </a:t>
              </a:r>
            </a:p>
            <a:p>
              <a:pPr algn="ctr"/>
              <a:r>
                <a:rPr lang="fr-FR" sz="1000" b="1">
                  <a:solidFill>
                    <a:srgbClr val="FFFF00"/>
                  </a:solidFill>
                </a:rPr>
                <a:t>de la consultation</a:t>
              </a:r>
            </a:p>
          </p:txBody>
        </p:sp>
        <p:sp>
          <p:nvSpPr>
            <p:cNvPr id="147460" name="Oval 5"/>
            <p:cNvSpPr>
              <a:spLocks noChangeArrowheads="1"/>
            </p:cNvSpPr>
            <p:nvPr/>
          </p:nvSpPr>
          <p:spPr bwMode="auto">
            <a:xfrm>
              <a:off x="976" y="3112"/>
              <a:ext cx="1088" cy="862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rgbClr val="FFFF00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/>
              <a:r>
                <a:rPr lang="fr-FR" sz="1000" b="1">
                  <a:solidFill>
                    <a:srgbClr val="FFFF00"/>
                  </a:solidFill>
                </a:rPr>
                <a:t>Consultations virtuelles </a:t>
              </a:r>
            </a:p>
            <a:p>
              <a:pPr algn="ctr"/>
              <a:r>
                <a:rPr lang="fr-FR" sz="1000" b="1">
                  <a:solidFill>
                    <a:srgbClr val="FFFF00"/>
                  </a:solidFill>
                </a:rPr>
                <a:t>avec les patients</a:t>
              </a:r>
            </a:p>
          </p:txBody>
        </p:sp>
        <p:sp>
          <p:nvSpPr>
            <p:cNvPr id="147461" name="Oval 6"/>
            <p:cNvSpPr>
              <a:spLocks noChangeArrowheads="1"/>
            </p:cNvSpPr>
            <p:nvPr/>
          </p:nvSpPr>
          <p:spPr bwMode="auto">
            <a:xfrm>
              <a:off x="4468" y="1207"/>
              <a:ext cx="1088" cy="862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rgbClr val="FFFF00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/>
              <a:r>
                <a:rPr lang="fr-FR" sz="1000" b="1">
                  <a:solidFill>
                    <a:srgbClr val="FFFF00"/>
                  </a:solidFill>
                </a:rPr>
                <a:t>Gestion des urgences</a:t>
              </a:r>
            </a:p>
          </p:txBody>
        </p:sp>
        <p:sp>
          <p:nvSpPr>
            <p:cNvPr id="147462" name="Oval 7"/>
            <p:cNvSpPr>
              <a:spLocks noChangeArrowheads="1"/>
            </p:cNvSpPr>
            <p:nvPr/>
          </p:nvSpPr>
          <p:spPr bwMode="auto">
            <a:xfrm>
              <a:off x="4514" y="2160"/>
              <a:ext cx="1088" cy="862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rgbClr val="FFFF00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/>
              <a:r>
                <a:rPr lang="fr-FR" sz="1000" b="1">
                  <a:solidFill>
                    <a:srgbClr val="FFFF00"/>
                  </a:solidFill>
                </a:rPr>
                <a:t>Visites à domicile</a:t>
              </a:r>
            </a:p>
          </p:txBody>
        </p:sp>
        <p:sp>
          <p:nvSpPr>
            <p:cNvPr id="147463" name="Oval 9"/>
            <p:cNvSpPr>
              <a:spLocks noChangeArrowheads="1"/>
            </p:cNvSpPr>
            <p:nvPr/>
          </p:nvSpPr>
          <p:spPr bwMode="auto">
            <a:xfrm>
              <a:off x="975" y="345"/>
              <a:ext cx="1088" cy="862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rgbClr val="FFFF00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/>
              <a:r>
                <a:rPr lang="fr-FR" sz="1000" b="1">
                  <a:solidFill>
                    <a:srgbClr val="FFFF00"/>
                  </a:solidFill>
                </a:rPr>
                <a:t>Événement indésirable </a:t>
              </a:r>
            </a:p>
            <a:p>
              <a:pPr algn="ctr"/>
              <a:r>
                <a:rPr lang="fr-FR" sz="1000" b="1">
                  <a:solidFill>
                    <a:srgbClr val="FFFF00"/>
                  </a:solidFill>
                </a:rPr>
                <a:t>détecté. Et après ?</a:t>
              </a:r>
            </a:p>
          </p:txBody>
        </p:sp>
        <p:sp>
          <p:nvSpPr>
            <p:cNvPr id="147464" name="Oval 10"/>
            <p:cNvSpPr>
              <a:spLocks noChangeArrowheads="1"/>
            </p:cNvSpPr>
            <p:nvPr/>
          </p:nvSpPr>
          <p:spPr bwMode="auto">
            <a:xfrm>
              <a:off x="204" y="1207"/>
              <a:ext cx="1088" cy="862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rgbClr val="FFFF00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/>
              <a:r>
                <a:rPr lang="fr-FR" sz="1000" b="1">
                  <a:solidFill>
                    <a:srgbClr val="FFFF00"/>
                  </a:solidFill>
                </a:rPr>
                <a:t>Information et éducation </a:t>
              </a:r>
            </a:p>
            <a:p>
              <a:pPr algn="ctr"/>
              <a:r>
                <a:rPr lang="fr-FR" sz="1000" b="1">
                  <a:solidFill>
                    <a:srgbClr val="FFFF00"/>
                  </a:solidFill>
                </a:rPr>
                <a:t>du patient/entourage</a:t>
              </a:r>
            </a:p>
          </p:txBody>
        </p:sp>
        <p:sp>
          <p:nvSpPr>
            <p:cNvPr id="147465" name="Oval 11"/>
            <p:cNvSpPr>
              <a:spLocks noChangeArrowheads="1"/>
            </p:cNvSpPr>
            <p:nvPr/>
          </p:nvSpPr>
          <p:spPr bwMode="auto">
            <a:xfrm>
              <a:off x="3651" y="3112"/>
              <a:ext cx="1088" cy="862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rgbClr val="FFFF00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/>
              <a:r>
                <a:rPr lang="fr-FR" sz="1000" b="1">
                  <a:solidFill>
                    <a:srgbClr val="FFFF00"/>
                  </a:solidFill>
                </a:rPr>
                <a:t>Relations </a:t>
              </a:r>
            </a:p>
            <a:p>
              <a:pPr algn="ctr"/>
              <a:r>
                <a:rPr lang="fr-FR" sz="1000" b="1">
                  <a:solidFill>
                    <a:srgbClr val="FFFF00"/>
                  </a:solidFill>
                </a:rPr>
                <a:t>avec les patients</a:t>
              </a:r>
            </a:p>
          </p:txBody>
        </p:sp>
        <p:sp>
          <p:nvSpPr>
            <p:cNvPr id="147466" name="Oval 12"/>
            <p:cNvSpPr>
              <a:spLocks noChangeArrowheads="1"/>
            </p:cNvSpPr>
            <p:nvPr/>
          </p:nvSpPr>
          <p:spPr bwMode="auto">
            <a:xfrm>
              <a:off x="2336" y="3475"/>
              <a:ext cx="1088" cy="862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rgbClr val="FFFF00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/>
              <a:r>
                <a:rPr lang="fr-FR" sz="1000" b="1">
                  <a:solidFill>
                    <a:srgbClr val="FFFF00"/>
                  </a:solidFill>
                </a:rPr>
                <a:t>Communications avec </a:t>
              </a:r>
            </a:p>
            <a:p>
              <a:pPr algn="ctr"/>
              <a:r>
                <a:rPr lang="fr-FR" sz="1000" b="1">
                  <a:solidFill>
                    <a:srgbClr val="FFFF00"/>
                  </a:solidFill>
                </a:rPr>
                <a:t>les confrères et l’hôpital</a:t>
              </a:r>
            </a:p>
          </p:txBody>
        </p:sp>
        <p:sp>
          <p:nvSpPr>
            <p:cNvPr id="147467" name="Oval 13"/>
            <p:cNvSpPr>
              <a:spLocks noChangeArrowheads="1"/>
            </p:cNvSpPr>
            <p:nvPr/>
          </p:nvSpPr>
          <p:spPr bwMode="auto">
            <a:xfrm>
              <a:off x="204" y="2160"/>
              <a:ext cx="1088" cy="862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rgbClr val="FFFF00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/>
              <a:r>
                <a:rPr lang="fr-FR" sz="1000" b="1">
                  <a:solidFill>
                    <a:srgbClr val="FFFF00"/>
                  </a:solidFill>
                </a:rPr>
                <a:t>Accueil, </a:t>
              </a:r>
            </a:p>
            <a:p>
              <a:pPr algn="ctr"/>
              <a:r>
                <a:rPr lang="fr-FR" sz="1000" b="1">
                  <a:solidFill>
                    <a:srgbClr val="FFFF00"/>
                  </a:solidFill>
                </a:rPr>
                <a:t>hygiène et sécurité</a:t>
              </a:r>
            </a:p>
          </p:txBody>
        </p:sp>
        <p:sp>
          <p:nvSpPr>
            <p:cNvPr id="147468" name="Oval 14"/>
            <p:cNvSpPr>
              <a:spLocks noChangeArrowheads="1"/>
            </p:cNvSpPr>
            <p:nvPr/>
          </p:nvSpPr>
          <p:spPr bwMode="auto">
            <a:xfrm>
              <a:off x="3651" y="346"/>
              <a:ext cx="1088" cy="862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rgbClr val="FFFF00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/>
              <a:r>
                <a:rPr lang="fr-FR" sz="1000" b="1">
                  <a:solidFill>
                    <a:srgbClr val="FFFF00"/>
                  </a:solidFill>
                </a:rPr>
                <a:t>Gestion </a:t>
              </a:r>
            </a:p>
            <a:p>
              <a:pPr algn="ctr"/>
              <a:r>
                <a:rPr lang="fr-FR" sz="1000" b="1">
                  <a:solidFill>
                    <a:srgbClr val="FFFF00"/>
                  </a:solidFill>
                </a:rPr>
                <a:t>du dossier médical,</a:t>
              </a:r>
            </a:p>
          </p:txBody>
        </p:sp>
        <p:sp>
          <p:nvSpPr>
            <p:cNvPr id="147469" name="AutoShape 16"/>
            <p:cNvSpPr>
              <a:spLocks noChangeArrowheads="1"/>
            </p:cNvSpPr>
            <p:nvPr/>
          </p:nvSpPr>
          <p:spPr bwMode="auto">
            <a:xfrm>
              <a:off x="1473" y="867"/>
              <a:ext cx="2813" cy="2585"/>
            </a:xfrm>
            <a:prstGeom prst="sun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/>
              <a:r>
                <a:rPr lang="fr-FR" sz="1000" b="1">
                  <a:solidFill>
                    <a:srgbClr val="FFFF00"/>
                  </a:solidFill>
                </a:rPr>
                <a:t>Gestion des temps, </a:t>
              </a:r>
            </a:p>
            <a:p>
              <a:pPr algn="ctr"/>
              <a:r>
                <a:rPr lang="fr-FR" sz="1000" b="1">
                  <a:solidFill>
                    <a:srgbClr val="FFFF00"/>
                  </a:solidFill>
                </a:rPr>
                <a:t>échanges de risques</a:t>
              </a:r>
            </a:p>
            <a:p>
              <a:pPr algn="ctr"/>
              <a:r>
                <a:rPr lang="fr-FR" sz="1000" b="1">
                  <a:solidFill>
                    <a:srgbClr val="FFFF00"/>
                  </a:solidFill>
                </a:rPr>
                <a:t> et sacrifices</a:t>
              </a:r>
            </a:p>
          </p:txBody>
        </p:sp>
      </p:grpSp>
      <p:pic>
        <p:nvPicPr>
          <p:cNvPr id="147470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8438" y="1628775"/>
            <a:ext cx="214471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71" name="Titre 1"/>
          <p:cNvSpPr txBox="1">
            <a:spLocks/>
          </p:cNvSpPr>
          <p:nvPr/>
        </p:nvSpPr>
        <p:spPr bwMode="auto">
          <a:xfrm>
            <a:off x="0" y="-26988"/>
            <a:ext cx="9144000" cy="10525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fr-FR" sz="2400" dirty="0">
              <a:solidFill>
                <a:schemeClr val="bg1"/>
              </a:solidFill>
              <a:latin typeface="Tw Cen MT" pitchFamily="34" charset="0"/>
            </a:endParaRPr>
          </a:p>
          <a:p>
            <a:pPr algn="ctr"/>
            <a:r>
              <a:rPr lang="fr-FR" sz="2400" dirty="0" smtClean="0">
                <a:solidFill>
                  <a:schemeClr val="bg1"/>
                </a:solidFill>
                <a:latin typeface="Tw Cen MT" pitchFamily="34" charset="0"/>
              </a:rPr>
              <a:t>Une check-list en médecine générale?</a:t>
            </a:r>
            <a:endParaRPr lang="fr-FR" sz="2400" dirty="0">
              <a:solidFill>
                <a:schemeClr val="bg1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Brain storming</a:t>
            </a:r>
            <a:endParaRPr lang="en-GB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b="1" i="1" dirty="0" smtClean="0"/>
              <a:t>"Réfléchissez à une situation que vous avez rencontrée au cours de l'une de ces 4 situations (consultations au cabinet, visites à domicile, urgences et échanges de mails et de téléphone avec les patients) et au cours de laquelle :</a:t>
            </a:r>
            <a:endParaRPr lang="fr-FR" dirty="0" smtClean="0"/>
          </a:p>
          <a:p>
            <a:pPr>
              <a:buNone/>
            </a:pPr>
            <a:r>
              <a:rPr lang="fr-FR" b="1" i="1" dirty="0" smtClean="0"/>
              <a:t>- soit un événement </a:t>
            </a:r>
            <a:r>
              <a:rPr lang="fr-FR" b="1" i="1" dirty="0" smtClean="0"/>
              <a:t>indésirable s'est produit et a </a:t>
            </a:r>
            <a:r>
              <a:rPr lang="fr-FR" b="1" i="1" dirty="0" smtClean="0"/>
              <a:t>entraîné un dommage pour le patient. Ce dommage a été mineur ou majeur</a:t>
            </a:r>
            <a:endParaRPr lang="fr-FR" dirty="0" smtClean="0"/>
          </a:p>
          <a:p>
            <a:pPr>
              <a:buNone/>
            </a:pPr>
            <a:r>
              <a:rPr lang="fr-FR" b="1" i="1" dirty="0" smtClean="0"/>
              <a:t>- Soit il n'y a eu aucun dommage pour le patient mais vous vous êtes dit : Je l'ai échappé de peu. A l'avenir je vais faire en sorte que cette situation ne puisse plus se reproduire".</a:t>
            </a:r>
            <a:endParaRPr lang="fr-FR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Définitions</a:t>
            </a:r>
            <a:r>
              <a:rPr lang="en-GB" dirty="0" smtClean="0"/>
              <a:t> et </a:t>
            </a:r>
            <a:r>
              <a:rPr lang="en-GB" dirty="0" err="1" smtClean="0"/>
              <a:t>problématique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8113" y="525463"/>
            <a:ext cx="9282113" cy="579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7092950" y="333375"/>
            <a:ext cx="2051050" cy="6477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48064" y="260648"/>
            <a:ext cx="3600450" cy="1190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000" b="1" dirty="0" smtClean="0">
                <a:solidFill>
                  <a:srgbClr val="222268"/>
                </a:solidFill>
                <a:latin typeface="Calibri" pitchFamily="34" charset="0"/>
              </a:rPr>
              <a:t>=</a:t>
            </a:r>
            <a:r>
              <a:rPr lang="fr-FR" sz="2000" dirty="0" smtClean="0">
                <a:latin typeface="Calibri" pitchFamily="34" charset="0"/>
              </a:rPr>
              <a:t> </a:t>
            </a:r>
            <a:r>
              <a:rPr lang="fr-FR" sz="2000" b="1" dirty="0" smtClean="0">
                <a:solidFill>
                  <a:srgbClr val="222268"/>
                </a:solidFill>
                <a:latin typeface="Calibri" pitchFamily="34" charset="0"/>
              </a:rPr>
              <a:t>Le crash d’un avion de ligne tous les deux jours ou tous les jours!</a:t>
            </a:r>
          </a:p>
        </p:txBody>
      </p:sp>
      <p:pic>
        <p:nvPicPr>
          <p:cNvPr id="13315" name="Picture 4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1340768"/>
            <a:ext cx="8496300" cy="551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static.lexpress.fr/medias_9514/w_1000,h_435,c_crop,x_0,y_130/w_605,h_270,c_fill,g_north/comment-ne-plus-avoir-peur-en-avion_48713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4429949" cy="197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692F72-8390-4499-81E5-28698136F303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8020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98438" y="2006838"/>
            <a:ext cx="3466020" cy="286232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222268"/>
                </a:solidFill>
                <a:latin typeface="Calibri" pitchFamily="34" charset="0"/>
              </a:rPr>
              <a:t>M</a:t>
            </a:r>
            <a:r>
              <a:rPr lang="fr-FR" sz="2000" b="1" dirty="0" smtClean="0">
                <a:solidFill>
                  <a:srgbClr val="222268"/>
                </a:solidFill>
                <a:latin typeface="Calibri" pitchFamily="34" charset="0"/>
              </a:rPr>
              <a:t>auvaise organisation du système de santé, 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fr-FR" sz="2000" b="1" dirty="0" smtClean="0">
                <a:solidFill>
                  <a:srgbClr val="222268"/>
                </a:solidFill>
                <a:latin typeface="Calibri" pitchFamily="34" charset="0"/>
              </a:rPr>
              <a:t>son </a:t>
            </a:r>
            <a:r>
              <a:rPr lang="fr-FR" sz="2000" b="1" dirty="0">
                <a:solidFill>
                  <a:srgbClr val="222268"/>
                </a:solidFill>
                <a:latin typeface="Calibri" pitchFamily="34" charset="0"/>
              </a:rPr>
              <a:t>éclatement, </a:t>
            </a:r>
            <a:endParaRPr lang="fr-FR" sz="2000" b="1" dirty="0" smtClean="0">
              <a:solidFill>
                <a:srgbClr val="222268"/>
              </a:solidFill>
              <a:latin typeface="Calibri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fr-FR" sz="2000" b="1" dirty="0" smtClean="0">
                <a:solidFill>
                  <a:srgbClr val="222268"/>
                </a:solidFill>
                <a:latin typeface="Calibri" pitchFamily="34" charset="0"/>
              </a:rPr>
              <a:t>son </a:t>
            </a:r>
            <a:r>
              <a:rPr lang="fr-FR" sz="2000" b="1" dirty="0">
                <a:solidFill>
                  <a:srgbClr val="222268"/>
                </a:solidFill>
                <a:latin typeface="Calibri" pitchFamily="34" charset="0"/>
              </a:rPr>
              <a:t>manque de culture de coopération, </a:t>
            </a:r>
            <a:endParaRPr lang="fr-FR" sz="2000" b="1" dirty="0" smtClean="0">
              <a:solidFill>
                <a:srgbClr val="222268"/>
              </a:solidFill>
              <a:latin typeface="Calibri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fr-FR" sz="2000" b="1" dirty="0" smtClean="0">
                <a:solidFill>
                  <a:srgbClr val="222268"/>
                </a:solidFill>
                <a:latin typeface="Calibri" pitchFamily="34" charset="0"/>
              </a:rPr>
              <a:t>sa </a:t>
            </a:r>
            <a:r>
              <a:rPr lang="fr-FR" sz="2000" b="1" dirty="0">
                <a:solidFill>
                  <a:srgbClr val="222268"/>
                </a:solidFill>
                <a:latin typeface="Calibri" pitchFamily="34" charset="0"/>
              </a:rPr>
              <a:t>complexité, </a:t>
            </a:r>
            <a:endParaRPr lang="fr-FR" sz="2000" b="1" dirty="0" smtClean="0">
              <a:solidFill>
                <a:srgbClr val="222268"/>
              </a:solidFill>
              <a:latin typeface="Calibri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fr-FR" sz="2000" b="1" dirty="0" smtClean="0">
                <a:solidFill>
                  <a:srgbClr val="222268"/>
                </a:solidFill>
                <a:latin typeface="Calibri" pitchFamily="34" charset="0"/>
              </a:rPr>
              <a:t>sa </a:t>
            </a:r>
            <a:r>
              <a:rPr lang="fr-FR" sz="2000" b="1" dirty="0">
                <a:solidFill>
                  <a:srgbClr val="222268"/>
                </a:solidFill>
                <a:latin typeface="Calibri" pitchFamily="34" charset="0"/>
              </a:rPr>
              <a:t>hiérarchie forte</a:t>
            </a:r>
            <a:r>
              <a:rPr lang="fr-FR" sz="2000" b="1" dirty="0" smtClean="0">
                <a:solidFill>
                  <a:srgbClr val="222268"/>
                </a:solidFill>
                <a:latin typeface="Calibri" pitchFamily="34" charset="0"/>
              </a:rPr>
              <a:t>,</a:t>
            </a:r>
            <a:endParaRPr lang="fr-FR" sz="2000" b="1" dirty="0">
              <a:solidFill>
                <a:srgbClr val="222268"/>
              </a:solidFill>
              <a:latin typeface="Calibri" pitchFamily="34" charset="0"/>
            </a:endParaRPr>
          </a:p>
        </p:txBody>
      </p:sp>
      <p:sp>
        <p:nvSpPr>
          <p:cNvPr id="11267" name="Titre 1"/>
          <p:cNvSpPr>
            <a:spLocks/>
          </p:cNvSpPr>
          <p:nvPr/>
        </p:nvSpPr>
        <p:spPr bwMode="auto">
          <a:xfrm>
            <a:off x="51715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400" b="1" dirty="0">
                <a:solidFill>
                  <a:srgbClr val="222268"/>
                </a:solidFill>
                <a:latin typeface="Calibri" pitchFamily="34" charset="0"/>
              </a:rPr>
              <a:t>To </a:t>
            </a:r>
            <a:r>
              <a:rPr lang="fr-FR" sz="2400" b="1" dirty="0" err="1">
                <a:solidFill>
                  <a:srgbClr val="222268"/>
                </a:solidFill>
                <a:latin typeface="Calibri" pitchFamily="34" charset="0"/>
              </a:rPr>
              <a:t>Err</a:t>
            </a:r>
            <a:r>
              <a:rPr lang="fr-FR" sz="2400" b="1" dirty="0">
                <a:solidFill>
                  <a:srgbClr val="222268"/>
                </a:solidFill>
                <a:latin typeface="Calibri" pitchFamily="34" charset="0"/>
              </a:rPr>
              <a:t> </a:t>
            </a:r>
            <a:r>
              <a:rPr lang="fr-FR" sz="2400" b="1" dirty="0" err="1">
                <a:solidFill>
                  <a:srgbClr val="222268"/>
                </a:solidFill>
                <a:latin typeface="Calibri" pitchFamily="34" charset="0"/>
              </a:rPr>
              <a:t>is</a:t>
            </a:r>
            <a:r>
              <a:rPr lang="fr-FR" sz="2400" b="1" dirty="0">
                <a:solidFill>
                  <a:srgbClr val="222268"/>
                </a:solidFill>
                <a:latin typeface="Calibri" pitchFamily="34" charset="0"/>
              </a:rPr>
              <a:t> </a:t>
            </a:r>
            <a:r>
              <a:rPr lang="fr-FR" sz="2400" b="1" dirty="0" err="1">
                <a:solidFill>
                  <a:srgbClr val="222268"/>
                </a:solidFill>
                <a:latin typeface="Calibri" pitchFamily="34" charset="0"/>
              </a:rPr>
              <a:t>Human</a:t>
            </a:r>
            <a:r>
              <a:rPr lang="fr-FR" sz="2400" b="1" dirty="0">
                <a:solidFill>
                  <a:srgbClr val="222268"/>
                </a:solidFill>
                <a:latin typeface="Calibri" pitchFamily="34" charset="0"/>
              </a:rPr>
              <a:t>:</a:t>
            </a:r>
            <a:br>
              <a:rPr lang="fr-FR" sz="2400" b="1" dirty="0">
                <a:solidFill>
                  <a:srgbClr val="222268"/>
                </a:solidFill>
                <a:latin typeface="Calibri" pitchFamily="34" charset="0"/>
              </a:rPr>
            </a:br>
            <a:r>
              <a:rPr lang="fr-FR" sz="2400" b="1" dirty="0">
                <a:solidFill>
                  <a:srgbClr val="222268"/>
                </a:solidFill>
                <a:latin typeface="Calibri" pitchFamily="34" charset="0"/>
              </a:rPr>
              <a:t>Building a </a:t>
            </a:r>
            <a:r>
              <a:rPr lang="fr-FR" sz="2400" b="1" dirty="0" err="1">
                <a:solidFill>
                  <a:srgbClr val="222268"/>
                </a:solidFill>
                <a:latin typeface="Calibri" pitchFamily="34" charset="0"/>
              </a:rPr>
              <a:t>Safer</a:t>
            </a:r>
            <a:r>
              <a:rPr lang="fr-FR" sz="2400" b="1" dirty="0">
                <a:solidFill>
                  <a:srgbClr val="222268"/>
                </a:solidFill>
                <a:latin typeface="Calibri" pitchFamily="34" charset="0"/>
              </a:rPr>
              <a:t> </a:t>
            </a:r>
            <a:r>
              <a:rPr lang="fr-FR" sz="2400" b="1" dirty="0" err="1">
                <a:solidFill>
                  <a:srgbClr val="222268"/>
                </a:solidFill>
                <a:latin typeface="Calibri" pitchFamily="34" charset="0"/>
              </a:rPr>
              <a:t>Health</a:t>
            </a:r>
            <a:r>
              <a:rPr lang="fr-FR" sz="2400" b="1" dirty="0">
                <a:solidFill>
                  <a:srgbClr val="222268"/>
                </a:solidFill>
                <a:latin typeface="Calibri" pitchFamily="34" charset="0"/>
              </a:rPr>
              <a:t> System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685800" y="5334000"/>
            <a:ext cx="792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>
                <a:solidFill>
                  <a:srgbClr val="222268"/>
                </a:solidFill>
                <a:latin typeface="Calibri" pitchFamily="34" charset="0"/>
              </a:rPr>
              <a:t>Le système ne peut s’améliorer qu’en se réformant profondément </a:t>
            </a:r>
          </a:p>
        </p:txBody>
      </p:sp>
      <p:pic>
        <p:nvPicPr>
          <p:cNvPr id="1026" name="Picture 2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4458" y="2664561"/>
            <a:ext cx="1815084" cy="152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724128" y="2786510"/>
            <a:ext cx="3170312" cy="116955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fr-FR" sz="2000" dirty="0">
                <a:solidFill>
                  <a:srgbClr val="222268"/>
                </a:solidFill>
                <a:latin typeface="Calibri" pitchFamily="34" charset="0"/>
              </a:rPr>
              <a:t>F</a:t>
            </a:r>
            <a:r>
              <a:rPr lang="fr-FR" sz="2000" b="1" dirty="0" smtClean="0">
                <a:solidFill>
                  <a:srgbClr val="222268"/>
                </a:solidFill>
                <a:latin typeface="Calibri" pitchFamily="34" charset="0"/>
              </a:rPr>
              <a:t>ormation technique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fr-FR" sz="2000" b="1" dirty="0" smtClean="0">
                <a:solidFill>
                  <a:srgbClr val="222268"/>
                </a:solidFill>
                <a:latin typeface="Calibri" pitchFamily="34" charset="0"/>
              </a:rPr>
              <a:t>Compétences </a:t>
            </a:r>
            <a:r>
              <a:rPr lang="fr-FR" sz="2000" b="1" dirty="0">
                <a:solidFill>
                  <a:srgbClr val="222268"/>
                </a:solidFill>
                <a:latin typeface="Calibri" pitchFamily="34" charset="0"/>
              </a:rPr>
              <a:t>des professionnels de </a:t>
            </a:r>
            <a:r>
              <a:rPr lang="fr-FR" sz="2000" b="1" dirty="0" smtClean="0">
                <a:solidFill>
                  <a:srgbClr val="222268"/>
                </a:solidFill>
                <a:latin typeface="Calibri" pitchFamily="34" charset="0"/>
              </a:rPr>
              <a:t>santé</a:t>
            </a:r>
            <a:endParaRPr lang="fr-FR" sz="2000" b="1" dirty="0">
              <a:solidFill>
                <a:srgbClr val="222268"/>
              </a:solidFill>
              <a:latin typeface="Calibri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692F72-8390-4499-81E5-28698136F303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9988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cs typeface="Arial" pitchFamily="34" charset="0"/>
            </a:endParaRPr>
          </a:p>
        </p:txBody>
      </p:sp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3" y="1733550"/>
            <a:ext cx="894397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2" name="Rectangle 5"/>
          <p:cNvSpPr>
            <a:spLocks noChangeArrowheads="1"/>
          </p:cNvSpPr>
          <p:nvPr/>
        </p:nvSpPr>
        <p:spPr bwMode="auto">
          <a:xfrm>
            <a:off x="395288" y="295275"/>
            <a:ext cx="7893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3200">
                <a:solidFill>
                  <a:schemeClr val="tx2"/>
                </a:solidFill>
                <a:latin typeface="Calibri" pitchFamily="34" charset="0"/>
              </a:rPr>
              <a:t>Le modèle du fromage suisse de James Reason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484313"/>
            <a:ext cx="3168650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900" y="3054350"/>
            <a:ext cx="4441825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A967FE25-0E7A-4E8D-BB28-3A43B5450D18}" type="slidenum">
              <a:rPr lang="fr-FR" sz="1400">
                <a:latin typeface="+mn-lt"/>
              </a:rPr>
              <a:pPr algn="r">
                <a:defRPr/>
              </a:pPr>
              <a:t>9</a:t>
            </a:fld>
            <a:endParaRPr lang="fr-FR" sz="1400">
              <a:latin typeface="+mn-lt"/>
            </a:endParaRPr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304800" y="333375"/>
            <a:ext cx="861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Grande Bretagne: </a:t>
            </a:r>
            <a:r>
              <a:rPr lang="fr-FR" b="1" i="1"/>
              <a:t>« The Report of The Public Inquiry into Children’s Heart Surgery at the Bristol Royal Infirmary: 1984 – 1995 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1128</Words>
  <Application>Microsoft Office PowerPoint</Application>
  <PresentationFormat>Affichage à l'écran (4:3)</PresentationFormat>
  <Paragraphs>217</Paragraphs>
  <Slides>29</Slides>
  <Notes>24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Thème Office</vt:lpstr>
      <vt:lpstr>Audit de sécurité du cabinet médical</vt:lpstr>
      <vt:lpstr>Programme</vt:lpstr>
      <vt:lpstr>Brain storming</vt:lpstr>
      <vt:lpstr>Définitions et problématique</vt:lpstr>
      <vt:lpstr>Diapositive 5</vt:lpstr>
      <vt:lpstr>Diapositive 6</vt:lpstr>
      <vt:lpstr>Diapositive 7</vt:lpstr>
      <vt:lpstr>Diapositive 8</vt:lpstr>
      <vt:lpstr>Diapositive 9</vt:lpstr>
      <vt:lpstr>Diapositive 10</vt:lpstr>
      <vt:lpstr>1999-2000 : Deux rapports majeurs</vt:lpstr>
      <vt:lpstr>Diapositive 12</vt:lpstr>
      <vt:lpstr>Diapositive 13</vt:lpstr>
      <vt:lpstr>Erreur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Etude ESPRIT</vt:lpstr>
      <vt:lpstr>Résultats</vt:lpstr>
      <vt:lpstr>3 enseignements</vt:lpstr>
      <vt:lpstr>Diapositive 25</vt:lpstr>
      <vt:lpstr>Diapositive 26</vt:lpstr>
      <vt:lpstr>Diapositive 27</vt:lpstr>
      <vt:lpstr> Le modèle des barrières (Eric Hollnagel)</vt:lpstr>
      <vt:lpstr>Diapositive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 de sécurité du cabinet médical</dc:title>
  <dc:creator>Nicole</dc:creator>
  <cp:lastModifiedBy>Nicole Kerschen </cp:lastModifiedBy>
  <cp:revision>1</cp:revision>
  <dcterms:created xsi:type="dcterms:W3CDTF">2014-11-11T07:34:47Z</dcterms:created>
  <dcterms:modified xsi:type="dcterms:W3CDTF">2014-11-11T08:10:37Z</dcterms:modified>
</cp:coreProperties>
</file>